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0" r:id="rId11"/>
    <p:sldId id="266" r:id="rId12"/>
    <p:sldId id="268" r:id="rId13"/>
    <p:sldId id="269" r:id="rId14"/>
    <p:sldId id="273" r:id="rId15"/>
    <p:sldId id="271" r:id="rId16"/>
    <p:sldId id="272" r:id="rId1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97"/>
    <p:restoredTop sz="94674"/>
  </p:normalViewPr>
  <p:slideViewPr>
    <p:cSldViewPr snapToGrid="0" snapToObjects="1">
      <p:cViewPr>
        <p:scale>
          <a:sx n="120" d="100"/>
          <a:sy n="120" d="100"/>
        </p:scale>
        <p:origin x="99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DD4BF-9795-664B-A5D0-451275D83E75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3A69C-F75E-5348-9D16-509AC81693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884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EE321-50DF-2A49-A648-63620DF778C2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5640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EE321-50DF-2A49-A648-63620DF778C2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188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2891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184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46079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229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0940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203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64763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724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4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8291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3215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B0E2D-F2F5-5F4F-9D69-3F5D58C7918B}" type="datetimeFigureOut">
              <a:rPr kumimoji="1" lang="ko-KR" altLang="en-US" smtClean="0"/>
              <a:t>2018. 9. 27.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C6A0E-0529-174D-96EE-A799B302E5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8560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46889" y="2363821"/>
            <a:ext cx="7772400" cy="1097503"/>
          </a:xfrm>
        </p:spPr>
        <p:txBody>
          <a:bodyPr>
            <a:normAutofit/>
          </a:bodyPr>
          <a:lstStyle/>
          <a:p>
            <a:r>
              <a:rPr kumimoji="1" lang="ko-KR" altLang="en-US" sz="4800" smtClean="0"/>
              <a:t>로봇팔 회로도 </a:t>
            </a:r>
            <a:endParaRPr kumimoji="1" lang="ko-KR" altLang="en-US" sz="4800"/>
          </a:p>
        </p:txBody>
      </p:sp>
    </p:spTree>
    <p:extLst>
      <p:ext uri="{BB962C8B-B14F-4D97-AF65-F5344CB8AC3E}">
        <p14:creationId xmlns:p14="http://schemas.microsoft.com/office/powerpoint/2010/main" val="694416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679" y="2368717"/>
            <a:ext cx="4880345" cy="411943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1333"/>
            <a:ext cx="5050465" cy="32126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01878" y="1080693"/>
            <a:ext cx="1201479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mtClean="0">
                <a:solidFill>
                  <a:schemeClr val="bg1"/>
                </a:solidFill>
              </a:rPr>
              <a:t>방향 주의</a:t>
            </a:r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5" name="오른쪽 화살표[R] 4"/>
          <p:cNvSpPr/>
          <p:nvPr/>
        </p:nvSpPr>
        <p:spPr>
          <a:xfrm>
            <a:off x="4694272" y="2426356"/>
            <a:ext cx="616689" cy="39574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2351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79" y="226680"/>
            <a:ext cx="3964172" cy="6305332"/>
          </a:xfrm>
          <a:prstGeom prst="rect">
            <a:avLst/>
          </a:prstGeom>
        </p:spPr>
      </p:pic>
      <p:sp>
        <p:nvSpPr>
          <p:cNvPr id="4" name="모서리가 둥근 사각형 설명선[R] 3"/>
          <p:cNvSpPr/>
          <p:nvPr/>
        </p:nvSpPr>
        <p:spPr>
          <a:xfrm>
            <a:off x="4810885" y="2571417"/>
            <a:ext cx="2100263" cy="385921"/>
          </a:xfrm>
          <a:prstGeom prst="wedgeRoundRectCallout">
            <a:avLst>
              <a:gd name="adj1" fmla="val -62061"/>
              <a:gd name="adj2" fmla="val -15278"/>
              <a:gd name="adj3" fmla="val 16667"/>
            </a:avLst>
          </a:prstGeom>
          <a:solidFill>
            <a:srgbClr val="FFC000"/>
          </a:solidFill>
          <a:ln w="127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1600" dirty="0" smtClean="0">
                <a:solidFill>
                  <a:srgbClr val="FFFFFF"/>
                </a:solidFill>
                <a:latin typeface="Nanum Gothic" charset="-127"/>
                <a:ea typeface="Nanum Gothic" charset="-127"/>
                <a:cs typeface="Nanum Gothic" charset="-127"/>
              </a:rPr>
              <a:t>각각의 서보 셋팅</a:t>
            </a:r>
            <a:endParaRPr kumimoji="0" lang="ko-KR" altLang="en-US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Nanum Gothic" charset="-127"/>
              <a:ea typeface="Nanum Gothic" charset="-127"/>
              <a:cs typeface="Nanum Gothic" charset="-127"/>
              <a:sym typeface="Apple SD 산돌고딕 Neo 옅은체"/>
            </a:endParaRPr>
          </a:p>
        </p:txBody>
      </p:sp>
      <p:sp>
        <p:nvSpPr>
          <p:cNvPr id="5" name="모서리가 둥근 사각형 설명선[R] 4"/>
          <p:cNvSpPr/>
          <p:nvPr/>
        </p:nvSpPr>
        <p:spPr>
          <a:xfrm>
            <a:off x="4832149" y="4301358"/>
            <a:ext cx="2100263" cy="385921"/>
          </a:xfrm>
          <a:prstGeom prst="wedgeRoundRectCallout">
            <a:avLst>
              <a:gd name="adj1" fmla="val -62061"/>
              <a:gd name="adj2" fmla="val -15278"/>
              <a:gd name="adj3" fmla="val 16667"/>
            </a:avLst>
          </a:prstGeom>
          <a:solidFill>
            <a:srgbClr val="FFC000"/>
          </a:solidFill>
          <a:ln w="127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1600" smtClean="0">
                <a:solidFill>
                  <a:srgbClr val="FFFFFF"/>
                </a:solidFill>
                <a:latin typeface="Nanum Gothic" charset="-127"/>
                <a:ea typeface="Nanum Gothic" charset="-127"/>
                <a:cs typeface="Nanum Gothic" charset="-127"/>
                <a:sym typeface="Apple SD 산돌고딕 Neo 옅은체"/>
              </a:rPr>
              <a:t>자동화 값 셋팅</a:t>
            </a:r>
            <a:endParaRPr kumimoji="0" lang="ko-KR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Nanum Gothic" charset="-127"/>
              <a:ea typeface="Nanum Gothic" charset="-127"/>
              <a:cs typeface="Nanum Gothic" charset="-127"/>
              <a:sym typeface="Apple SD 산돌고딕 Neo 옅은체"/>
            </a:endParaRPr>
          </a:p>
        </p:txBody>
      </p:sp>
      <p:sp>
        <p:nvSpPr>
          <p:cNvPr id="6" name="모서리가 둥근 사각형 설명선[R] 5"/>
          <p:cNvSpPr/>
          <p:nvPr/>
        </p:nvSpPr>
        <p:spPr>
          <a:xfrm>
            <a:off x="4784650" y="5226390"/>
            <a:ext cx="2100263" cy="385921"/>
          </a:xfrm>
          <a:prstGeom prst="wedgeRoundRectCallout">
            <a:avLst>
              <a:gd name="adj1" fmla="val -62061"/>
              <a:gd name="adj2" fmla="val -15278"/>
              <a:gd name="adj3" fmla="val 16667"/>
            </a:avLst>
          </a:prstGeom>
          <a:solidFill>
            <a:srgbClr val="FFC000"/>
          </a:solidFill>
          <a:ln w="127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1600" dirty="0" smtClean="0">
                <a:solidFill>
                  <a:srgbClr val="FFFFFF"/>
                </a:solidFill>
                <a:latin typeface="Nanum Gothic" charset="-127"/>
                <a:ea typeface="Nanum Gothic" charset="-127"/>
                <a:cs typeface="Nanum Gothic" charset="-127"/>
                <a:sym typeface="Apple SD 산돌고딕 Neo 옅은체"/>
              </a:rPr>
              <a:t>자동화 시작 </a:t>
            </a:r>
            <a:endParaRPr kumimoji="0" lang="ko-KR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Nanum Gothic" charset="-127"/>
              <a:ea typeface="Nanum Gothic" charset="-127"/>
              <a:cs typeface="Nanum Gothic" charset="-127"/>
              <a:sym typeface="Apple SD 산돌고딕 Neo 옅은체"/>
            </a:endParaRPr>
          </a:p>
        </p:txBody>
      </p:sp>
      <p:sp>
        <p:nvSpPr>
          <p:cNvPr id="7" name="모서리가 둥근 사각형 설명선[R] 6"/>
          <p:cNvSpPr/>
          <p:nvPr/>
        </p:nvSpPr>
        <p:spPr>
          <a:xfrm>
            <a:off x="4832149" y="4737294"/>
            <a:ext cx="2100263" cy="385921"/>
          </a:xfrm>
          <a:prstGeom prst="wedgeRoundRectCallout">
            <a:avLst>
              <a:gd name="adj1" fmla="val -62061"/>
              <a:gd name="adj2" fmla="val -15278"/>
              <a:gd name="adj3" fmla="val 16667"/>
            </a:avLst>
          </a:prstGeom>
          <a:solidFill>
            <a:srgbClr val="FFC000"/>
          </a:solidFill>
          <a:ln w="127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1600" dirty="0" smtClean="0">
                <a:solidFill>
                  <a:srgbClr val="FFFFFF"/>
                </a:solidFill>
                <a:latin typeface="Nanum Gothic" charset="-127"/>
                <a:ea typeface="Nanum Gothic" charset="-127"/>
                <a:cs typeface="Nanum Gothic" charset="-127"/>
                <a:sym typeface="Apple SD 산돌고딕 Neo 옅은체"/>
              </a:rPr>
              <a:t>자동화 반복 상태 </a:t>
            </a:r>
            <a:endParaRPr kumimoji="0" lang="ko-KR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Nanum Gothic" charset="-127"/>
              <a:ea typeface="Nanum Gothic" charset="-127"/>
              <a:cs typeface="Nanum Gothic" charset="-127"/>
              <a:sym typeface="Apple SD 산돌고딕 Neo 옅은체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1307805" y="4540102"/>
            <a:ext cx="1467293" cy="583113"/>
          </a:xfrm>
          <a:prstGeom prst="ellipse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0456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_2016-05-24-10-41-3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90" y="500998"/>
            <a:ext cx="3182541" cy="5657850"/>
          </a:xfrm>
          <a:prstGeom prst="rect">
            <a:avLst/>
          </a:prstGeom>
        </p:spPr>
      </p:pic>
      <p:pic>
        <p:nvPicPr>
          <p:cNvPr id="3" name="Picture 2" descr="Screenshot_2016-05-24-10-41-4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371" y="500998"/>
            <a:ext cx="3182541" cy="565785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026021" y="804875"/>
            <a:ext cx="862263" cy="762000"/>
          </a:xfrm>
          <a:prstGeom prst="ellipse">
            <a:avLst/>
          </a:prstGeom>
          <a:noFill/>
          <a:ln w="38100" cmpd="sng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Oval 4"/>
          <p:cNvSpPr/>
          <p:nvPr/>
        </p:nvSpPr>
        <p:spPr>
          <a:xfrm>
            <a:off x="6469649" y="2224874"/>
            <a:ext cx="862263" cy="397738"/>
          </a:xfrm>
          <a:prstGeom prst="ellipse">
            <a:avLst/>
          </a:prstGeom>
          <a:noFill/>
          <a:ln w="38100" cmpd="sng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</p:spTree>
    <p:extLst>
      <p:ext uri="{BB962C8B-B14F-4D97-AF65-F5344CB8AC3E}">
        <p14:creationId xmlns:p14="http://schemas.microsoft.com/office/powerpoint/2010/main" val="1544571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58" y="584644"/>
            <a:ext cx="2930173" cy="5209138"/>
          </a:xfrm>
          <a:prstGeom prst="rect">
            <a:avLst/>
          </a:prstGeom>
        </p:spPr>
      </p:pic>
      <p:sp>
        <p:nvSpPr>
          <p:cNvPr id="3" name="Rectangle 3"/>
          <p:cNvSpPr/>
          <p:nvPr/>
        </p:nvSpPr>
        <p:spPr>
          <a:xfrm>
            <a:off x="1144356" y="2224438"/>
            <a:ext cx="2329672" cy="368808"/>
          </a:xfrm>
          <a:prstGeom prst="rect">
            <a:avLst/>
          </a:prstGeom>
          <a:noFill/>
          <a:ln w="57150" cmpd="sng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TextBox 4"/>
          <p:cNvSpPr txBox="1"/>
          <p:nvPr/>
        </p:nvSpPr>
        <p:spPr>
          <a:xfrm>
            <a:off x="1253803" y="2225328"/>
            <a:ext cx="973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1234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141" y="584644"/>
            <a:ext cx="2930173" cy="5209138"/>
          </a:xfrm>
          <a:prstGeom prst="rect">
            <a:avLst/>
          </a:prstGeom>
        </p:spPr>
      </p:pic>
      <p:sp>
        <p:nvSpPr>
          <p:cNvPr id="6" name="Rectangle 6"/>
          <p:cNvSpPr/>
          <p:nvPr/>
        </p:nvSpPr>
        <p:spPr>
          <a:xfrm>
            <a:off x="3996141" y="2356418"/>
            <a:ext cx="2655094" cy="441008"/>
          </a:xfrm>
          <a:prstGeom prst="rect">
            <a:avLst/>
          </a:prstGeom>
          <a:noFill/>
          <a:ln w="57150" cmpd="sng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7"/>
          <p:cNvSpPr/>
          <p:nvPr/>
        </p:nvSpPr>
        <p:spPr>
          <a:xfrm>
            <a:off x="416558" y="3168300"/>
            <a:ext cx="6868954" cy="482441"/>
          </a:xfrm>
          <a:prstGeom prst="rect">
            <a:avLst/>
          </a:prstGeom>
          <a:solidFill>
            <a:srgbClr val="1F497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비밀번호  </a:t>
            </a:r>
            <a:r>
              <a:rPr lang="en-US" altLang="ko-KR" dirty="0"/>
              <a:t>1234</a:t>
            </a:r>
            <a:r>
              <a:rPr lang="ko-KR" altLang="en-US" dirty="0"/>
              <a:t> </a:t>
            </a:r>
            <a:r>
              <a:rPr lang="en-US" altLang="ko-KR" dirty="0"/>
              <a:t>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934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79" y="226680"/>
            <a:ext cx="3964172" cy="6305332"/>
          </a:xfrm>
          <a:prstGeom prst="rect">
            <a:avLst/>
          </a:prstGeom>
        </p:spPr>
      </p:pic>
      <p:sp>
        <p:nvSpPr>
          <p:cNvPr id="7" name="타원 6"/>
          <p:cNvSpPr/>
          <p:nvPr/>
        </p:nvSpPr>
        <p:spPr>
          <a:xfrm>
            <a:off x="1307805" y="4540102"/>
            <a:ext cx="1467293" cy="583113"/>
          </a:xfrm>
          <a:prstGeom prst="ellipse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947163" y="1477926"/>
            <a:ext cx="574158" cy="3693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smtClean="0">
                <a:solidFill>
                  <a:srgbClr val="FF0000"/>
                </a:solidFill>
              </a:rPr>
              <a:t>90 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47163" y="2202085"/>
            <a:ext cx="563526" cy="3693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solidFill>
                  <a:srgbClr val="FF0000"/>
                </a:solidFill>
              </a:rPr>
              <a:t>100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36531" y="2913838"/>
            <a:ext cx="574158" cy="3693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smtClean="0">
                <a:solidFill>
                  <a:srgbClr val="FF0000"/>
                </a:solidFill>
              </a:rPr>
              <a:t>150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09210" y="4290725"/>
            <a:ext cx="627321" cy="369332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solidFill>
                  <a:srgbClr val="FF0000"/>
                </a:solidFill>
              </a:rPr>
              <a:t>100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62103" y="3626220"/>
            <a:ext cx="574158" cy="3693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5</a:t>
            </a:r>
            <a:r>
              <a:rPr kumimoji="1" lang="en-US" altLang="ko-KR" dirty="0" smtClean="0">
                <a:solidFill>
                  <a:srgbClr val="FF0000"/>
                </a:solidFill>
              </a:rPr>
              <a:t>0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8157" y="898643"/>
            <a:ext cx="3505200" cy="2679700"/>
          </a:xfrm>
          <a:prstGeom prst="rect">
            <a:avLst/>
          </a:prstGeom>
        </p:spPr>
      </p:pic>
      <p:cxnSp>
        <p:nvCxnSpPr>
          <p:cNvPr id="15" name="직선 화살표 연결선 14"/>
          <p:cNvCxnSpPr>
            <a:stCxn id="8" idx="3"/>
          </p:cNvCxnSpPr>
          <p:nvPr/>
        </p:nvCxnSpPr>
        <p:spPr>
          <a:xfrm>
            <a:off x="4521321" y="1662592"/>
            <a:ext cx="3453098" cy="43202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V="1">
            <a:off x="4436261" y="2031924"/>
            <a:ext cx="1648402" cy="112384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9" idx="3"/>
          </p:cNvCxnSpPr>
          <p:nvPr/>
        </p:nvCxnSpPr>
        <p:spPr>
          <a:xfrm flipV="1">
            <a:off x="4510689" y="1339111"/>
            <a:ext cx="2868306" cy="104764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 flipV="1">
            <a:off x="4436261" y="2980017"/>
            <a:ext cx="1401013" cy="83084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V="1">
            <a:off x="3839425" y="3155764"/>
            <a:ext cx="1997849" cy="136685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560850" y="3447538"/>
            <a:ext cx="640096" cy="26161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100" dirty="0" smtClean="0">
                <a:solidFill>
                  <a:schemeClr val="bg1"/>
                </a:solidFill>
              </a:rPr>
              <a:t>시작점</a:t>
            </a:r>
            <a:endParaRPr kumimoji="1"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97304" y="4159920"/>
            <a:ext cx="468556" cy="26161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100" smtClean="0">
                <a:solidFill>
                  <a:schemeClr val="bg1"/>
                </a:solidFill>
              </a:rPr>
              <a:t>끝점</a:t>
            </a:r>
            <a:endParaRPr kumimoji="1"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3710411" y="1349058"/>
            <a:ext cx="258028" cy="2451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1</a:t>
            </a:r>
            <a:endParaRPr kumimoji="1"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3900726" y="4499155"/>
            <a:ext cx="258028" cy="2451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2</a:t>
            </a:r>
            <a:endParaRPr kumimoji="1"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1178791" y="4762564"/>
            <a:ext cx="258028" cy="2451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3</a:t>
            </a:r>
            <a:endParaRPr kumimoji="1"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5348177" y="3995552"/>
            <a:ext cx="29983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mtClean="0"/>
              <a:t>1.</a:t>
            </a:r>
            <a:r>
              <a:rPr kumimoji="1" lang="ko-KR" altLang="en-US" smtClean="0"/>
              <a:t> </a:t>
            </a:r>
            <a:r>
              <a:rPr kumimoji="1" lang="ko-KR" altLang="en-US" dirty="0" smtClean="0"/>
              <a:t>서보 모터 각도  각각 셋팅 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en-US" altLang="ko-KR" dirty="0" smtClean="0"/>
              <a:t>2.</a:t>
            </a:r>
            <a:r>
              <a:rPr kumimoji="1" lang="ko-KR" altLang="en-US" dirty="0" smtClean="0"/>
              <a:t> </a:t>
            </a:r>
            <a:r>
              <a:rPr kumimoji="1" lang="en-US" altLang="ko-KR" b="1" u="sng" dirty="0" smtClean="0"/>
              <a:t>“</a:t>
            </a:r>
            <a:r>
              <a:rPr kumimoji="1" lang="ko-KR" altLang="en-US" b="1" u="sng" dirty="0" smtClean="0"/>
              <a:t>셋팅</a:t>
            </a:r>
            <a:r>
              <a:rPr kumimoji="1" lang="en-US" altLang="ko-KR" b="1" u="sng" dirty="0" smtClean="0"/>
              <a:t>”</a:t>
            </a:r>
            <a:r>
              <a:rPr kumimoji="1" lang="ko-KR" altLang="en-US" dirty="0" smtClean="0"/>
              <a:t>클릭시 입력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en-US" altLang="ko-KR" dirty="0" smtClean="0"/>
              <a:t>3.</a:t>
            </a:r>
            <a:r>
              <a:rPr kumimoji="1" lang="ko-KR" altLang="en-US" dirty="0" smtClean="0"/>
              <a:t> </a:t>
            </a:r>
            <a:r>
              <a:rPr kumimoji="1" lang="en-US" altLang="ko-KR" b="1" u="sng" dirty="0" smtClean="0"/>
              <a:t>“</a:t>
            </a:r>
            <a:r>
              <a:rPr kumimoji="1" lang="ko-KR" altLang="en-US" b="1" u="sng" dirty="0" smtClean="0"/>
              <a:t>자동화 </a:t>
            </a:r>
            <a:r>
              <a:rPr kumimoji="1" lang="en-US" altLang="ko-KR" b="1" u="sng" dirty="0" smtClean="0"/>
              <a:t>OFF”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 클릭하면 </a:t>
            </a:r>
            <a:endParaRPr kumimoji="1" lang="en-US" altLang="ko-KR" dirty="0" smtClean="0"/>
          </a:p>
          <a:p>
            <a:r>
              <a:rPr kumimoji="1" lang="ko-KR" altLang="en-US" dirty="0"/>
              <a:t> </a:t>
            </a:r>
            <a:r>
              <a:rPr kumimoji="1" lang="ko-KR" altLang="en-US" dirty="0" smtClean="0"/>
              <a:t>    셋팅된 값으로 일을 한다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/>
              <a:t> </a:t>
            </a:r>
            <a:r>
              <a:rPr kumimoji="1" lang="ko-KR" altLang="en-US" dirty="0" smtClean="0"/>
              <a:t>   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약 </a:t>
            </a:r>
            <a:r>
              <a:rPr kumimoji="1" lang="en-US" altLang="ko-KR" dirty="0" smtClean="0"/>
              <a:t>20</a:t>
            </a:r>
            <a:r>
              <a:rPr kumimoji="1" lang="ko-KR" altLang="en-US" dirty="0" smtClean="0"/>
              <a:t>초씩 반복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0562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0520" y="2604977"/>
            <a:ext cx="31153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u="sng" dirty="0" smtClean="0"/>
              <a:t>아두이노</a:t>
            </a:r>
            <a:r>
              <a:rPr kumimoji="1" lang="ko-KR" altLang="en-US" dirty="0" smtClean="0"/>
              <a:t> 업로드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7124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662" y="1837117"/>
            <a:ext cx="2679700" cy="15494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404" y="1837117"/>
            <a:ext cx="2996462" cy="2609359"/>
          </a:xfrm>
          <a:prstGeom prst="rect">
            <a:avLst/>
          </a:prstGeom>
          <a:solidFill>
            <a:schemeClr val="tx1"/>
          </a:solidFill>
        </p:spPr>
      </p:pic>
      <p:cxnSp>
        <p:nvCxnSpPr>
          <p:cNvPr id="5" name="직선 화살표 연결선 4"/>
          <p:cNvCxnSpPr/>
          <p:nvPr/>
        </p:nvCxnSpPr>
        <p:spPr>
          <a:xfrm flipV="1">
            <a:off x="3466362" y="2743200"/>
            <a:ext cx="1499042" cy="95693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854990" y="3372836"/>
            <a:ext cx="1222744" cy="37214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mtClean="0">
                <a:solidFill>
                  <a:schemeClr val="bg1"/>
                </a:solidFill>
              </a:rPr>
              <a:t>압축 풀기</a:t>
            </a:r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08013" y="4446476"/>
            <a:ext cx="122274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dirty="0" smtClean="0">
                <a:solidFill>
                  <a:schemeClr val="bg1"/>
                </a:solidFill>
              </a:rPr>
              <a:t>소스 확인 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2626245" y="3189764"/>
            <a:ext cx="313809" cy="29471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1</a:t>
            </a:r>
            <a:endParaRPr kumimoji="1"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6842126" y="4299120"/>
            <a:ext cx="313809" cy="29471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2</a:t>
            </a:r>
            <a:endParaRPr kumimoji="1" lang="ko-KR" altLang="en-US" dirty="0"/>
          </a:p>
        </p:txBody>
      </p:sp>
      <p:sp>
        <p:nvSpPr>
          <p:cNvPr id="11" name="모서리가 둥근 사각형 설명선[R] 10"/>
          <p:cNvSpPr/>
          <p:nvPr/>
        </p:nvSpPr>
        <p:spPr>
          <a:xfrm>
            <a:off x="6875574" y="1471794"/>
            <a:ext cx="1687622" cy="435935"/>
          </a:xfrm>
          <a:prstGeom prst="wedgeRoundRectCallout">
            <a:avLst>
              <a:gd name="adj1" fmla="val -65833"/>
              <a:gd name="adj2" fmla="val 5030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/>
              <a:t>아두이노 소스 </a:t>
            </a:r>
            <a:endParaRPr kumimoji="1" lang="ko-KR" altLang="en-US"/>
          </a:p>
        </p:txBody>
      </p:sp>
      <p:sp>
        <p:nvSpPr>
          <p:cNvPr id="12" name="모서리가 둥근 사각형 설명선[R] 11"/>
          <p:cNvSpPr/>
          <p:nvPr/>
        </p:nvSpPr>
        <p:spPr>
          <a:xfrm>
            <a:off x="6875574" y="2393849"/>
            <a:ext cx="1973962" cy="435935"/>
          </a:xfrm>
          <a:prstGeom prst="wedgeRoundRectCallout">
            <a:avLst>
              <a:gd name="adj1" fmla="val -65833"/>
              <a:gd name="adj2" fmla="val 5030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/>
              <a:t>라이브러리 파일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1423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20" y="702492"/>
            <a:ext cx="8834213" cy="5813906"/>
          </a:xfrm>
          <a:prstGeom prst="rect">
            <a:avLst/>
          </a:prstGeom>
        </p:spPr>
      </p:pic>
      <p:sp>
        <p:nvSpPr>
          <p:cNvPr id="4" name="TextBox 6"/>
          <p:cNvSpPr txBox="1"/>
          <p:nvPr/>
        </p:nvSpPr>
        <p:spPr>
          <a:xfrm>
            <a:off x="248654" y="417348"/>
            <a:ext cx="126911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50" dirty="0"/>
              <a:t>전체 구성도</a:t>
            </a:r>
            <a:endParaRPr lang="en-US" sz="1350" dirty="0"/>
          </a:p>
        </p:txBody>
      </p:sp>
      <p:sp>
        <p:nvSpPr>
          <p:cNvPr id="8" name="Rectangle 3"/>
          <p:cNvSpPr/>
          <p:nvPr/>
        </p:nvSpPr>
        <p:spPr>
          <a:xfrm flipH="1">
            <a:off x="4705060" y="5258930"/>
            <a:ext cx="252371" cy="1397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120" dirty="0">
                <a:solidFill>
                  <a:schemeClr val="bg1"/>
                </a:solidFill>
              </a:rPr>
              <a:t>11</a:t>
            </a:r>
            <a:endParaRPr lang="en-US" sz="1120" dirty="0">
              <a:solidFill>
                <a:schemeClr val="bg1"/>
              </a:solidFill>
            </a:endParaRPr>
          </a:p>
        </p:txBody>
      </p:sp>
      <p:sp>
        <p:nvSpPr>
          <p:cNvPr id="9" name="Rectangle 3"/>
          <p:cNvSpPr/>
          <p:nvPr/>
        </p:nvSpPr>
        <p:spPr>
          <a:xfrm flipH="1">
            <a:off x="4694222" y="5378141"/>
            <a:ext cx="252371" cy="13970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120" dirty="0">
                <a:solidFill>
                  <a:schemeClr val="bg1"/>
                </a:solidFill>
              </a:rPr>
              <a:t>12</a:t>
            </a:r>
            <a:endParaRPr lang="en-US" sz="1120" dirty="0">
              <a:solidFill>
                <a:schemeClr val="bg1"/>
              </a:solidFill>
            </a:endParaRPr>
          </a:p>
        </p:txBody>
      </p:sp>
      <p:sp>
        <p:nvSpPr>
          <p:cNvPr id="10" name="Rectangle 3"/>
          <p:cNvSpPr/>
          <p:nvPr/>
        </p:nvSpPr>
        <p:spPr>
          <a:xfrm flipH="1">
            <a:off x="4683385" y="5497352"/>
            <a:ext cx="252371" cy="13970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120" dirty="0">
                <a:solidFill>
                  <a:srgbClr val="FF0000"/>
                </a:solidFill>
              </a:rPr>
              <a:t>13</a:t>
            </a:r>
            <a:endParaRPr lang="en-US" sz="1120" dirty="0">
              <a:solidFill>
                <a:srgbClr val="FF0000"/>
              </a:solidFill>
            </a:endParaRPr>
          </a:p>
        </p:txBody>
      </p:sp>
      <p:sp>
        <p:nvSpPr>
          <p:cNvPr id="11" name="TextBox 3"/>
          <p:cNvSpPr txBox="1"/>
          <p:nvPr/>
        </p:nvSpPr>
        <p:spPr>
          <a:xfrm>
            <a:off x="3096980" y="4608081"/>
            <a:ext cx="724878" cy="683264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none" rtlCol="0">
            <a:spAutoFit/>
          </a:bodyPr>
          <a:lstStyle/>
          <a:p>
            <a:r>
              <a:rPr lang="en-US" sz="1280" b="1" dirty="0"/>
              <a:t>CLK-</a:t>
            </a:r>
            <a:r>
              <a:rPr lang="en-US" sz="1280" b="1" dirty="0">
                <a:solidFill>
                  <a:schemeClr val="accent2">
                    <a:lumMod val="75000"/>
                  </a:schemeClr>
                </a:solidFill>
              </a:rPr>
              <a:t>11</a:t>
            </a:r>
          </a:p>
          <a:p>
            <a:r>
              <a:rPr lang="en-US" sz="1280" b="1" dirty="0"/>
              <a:t>CS- </a:t>
            </a:r>
            <a:r>
              <a:rPr lang="en-US" sz="1280" b="1" dirty="0">
                <a:solidFill>
                  <a:srgbClr val="00B050"/>
                </a:solidFill>
              </a:rPr>
              <a:t>12</a:t>
            </a:r>
          </a:p>
          <a:p>
            <a:r>
              <a:rPr lang="en-US" sz="1280" b="1" dirty="0"/>
              <a:t>DIN –</a:t>
            </a:r>
            <a:r>
              <a:rPr lang="en-US" sz="1280" b="1" dirty="0">
                <a:solidFill>
                  <a:srgbClr val="FFC000"/>
                </a:solidFill>
              </a:rPr>
              <a:t>13</a:t>
            </a:r>
          </a:p>
        </p:txBody>
      </p:sp>
      <p:sp>
        <p:nvSpPr>
          <p:cNvPr id="12" name="TextBox 3"/>
          <p:cNvSpPr txBox="1"/>
          <p:nvPr/>
        </p:nvSpPr>
        <p:spPr>
          <a:xfrm>
            <a:off x="3262208" y="5715252"/>
            <a:ext cx="674185" cy="683264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square" rtlCol="0">
            <a:spAutoFit/>
          </a:bodyPr>
          <a:lstStyle/>
          <a:p>
            <a:r>
              <a:rPr lang="en-US" sz="1280" b="1" dirty="0"/>
              <a:t>8X8 </a:t>
            </a:r>
            <a:r>
              <a:rPr lang="en-US" sz="1280" b="1"/>
              <a:t>LED </a:t>
            </a:r>
            <a:endParaRPr lang="en-US" sz="1280" b="1" smtClean="0"/>
          </a:p>
          <a:p>
            <a:r>
              <a:rPr lang="en-US" sz="1280" b="1" dirty="0" smtClean="0"/>
              <a:t>Matrix </a:t>
            </a:r>
            <a:endParaRPr lang="en-US" sz="1280" b="1" dirty="0">
              <a:solidFill>
                <a:srgbClr val="00B050"/>
              </a:solidFill>
            </a:endParaRPr>
          </a:p>
        </p:txBody>
      </p:sp>
      <p:pic>
        <p:nvPicPr>
          <p:cNvPr id="1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5285">
            <a:off x="4642269" y="2872736"/>
            <a:ext cx="516529" cy="821904"/>
          </a:xfrm>
          <a:prstGeom prst="rect">
            <a:avLst/>
          </a:prstGeom>
        </p:spPr>
      </p:pic>
      <p:sp>
        <p:nvSpPr>
          <p:cNvPr id="16" name="Rectangle 3"/>
          <p:cNvSpPr/>
          <p:nvPr/>
        </p:nvSpPr>
        <p:spPr>
          <a:xfrm flipH="1">
            <a:off x="8101840" y="4611733"/>
            <a:ext cx="77193" cy="3294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200">
                <a:solidFill>
                  <a:srgbClr val="FF0000"/>
                </a:solidFill>
              </a:rPr>
              <a:t>5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7" name="Rectangle 3"/>
          <p:cNvSpPr/>
          <p:nvPr/>
        </p:nvSpPr>
        <p:spPr>
          <a:xfrm>
            <a:off x="8393128" y="4608082"/>
            <a:ext cx="74942" cy="3271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8" name="Rectangle 48"/>
          <p:cNvSpPr/>
          <p:nvPr/>
        </p:nvSpPr>
        <p:spPr>
          <a:xfrm>
            <a:off x="8285475" y="4608081"/>
            <a:ext cx="95920" cy="327111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>
                <a:solidFill>
                  <a:schemeClr val="bg1"/>
                </a:solidFill>
              </a:rPr>
              <a:t>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9" name="Rectangle 10"/>
          <p:cNvSpPr/>
          <p:nvPr/>
        </p:nvSpPr>
        <p:spPr>
          <a:xfrm>
            <a:off x="7944300" y="6348687"/>
            <a:ext cx="87199" cy="4353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>
                <a:solidFill>
                  <a:schemeClr val="bg1"/>
                </a:solidFill>
              </a:rPr>
              <a:t>VIN</a:t>
            </a:r>
          </a:p>
        </p:txBody>
      </p:sp>
      <p:sp>
        <p:nvSpPr>
          <p:cNvPr id="20" name="Rectangle 3"/>
          <p:cNvSpPr/>
          <p:nvPr/>
        </p:nvSpPr>
        <p:spPr>
          <a:xfrm flipH="1">
            <a:off x="7400476" y="4592612"/>
            <a:ext cx="84912" cy="39860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rgbClr val="FF0000"/>
                </a:solidFill>
              </a:rPr>
              <a:t>13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21" name="Rectangle 3"/>
          <p:cNvSpPr/>
          <p:nvPr/>
        </p:nvSpPr>
        <p:spPr>
          <a:xfrm flipH="1">
            <a:off x="7568893" y="4592612"/>
            <a:ext cx="84912" cy="39860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11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2" name="Rectangle 10"/>
          <p:cNvSpPr/>
          <p:nvPr/>
        </p:nvSpPr>
        <p:spPr>
          <a:xfrm>
            <a:off x="7466282" y="4583027"/>
            <a:ext cx="95920" cy="3958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12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Rectangle 3"/>
          <p:cNvSpPr/>
          <p:nvPr/>
        </p:nvSpPr>
        <p:spPr>
          <a:xfrm flipH="1">
            <a:off x="8018556" y="4612595"/>
            <a:ext cx="70175" cy="3294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2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5" name="Rectangle 3"/>
          <p:cNvSpPr/>
          <p:nvPr/>
        </p:nvSpPr>
        <p:spPr>
          <a:xfrm flipH="1">
            <a:off x="7935272" y="4608301"/>
            <a:ext cx="70175" cy="3294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rgbClr val="FF0000"/>
                </a:solidFill>
              </a:rPr>
              <a:t>7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26" name="Rectangle 3"/>
          <p:cNvSpPr/>
          <p:nvPr/>
        </p:nvSpPr>
        <p:spPr>
          <a:xfrm flipH="1">
            <a:off x="7812384" y="4598851"/>
            <a:ext cx="70175" cy="3294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8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7" name="Rectangle 3"/>
          <p:cNvSpPr/>
          <p:nvPr/>
        </p:nvSpPr>
        <p:spPr>
          <a:xfrm flipH="1">
            <a:off x="7735903" y="4599714"/>
            <a:ext cx="70175" cy="3294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>
                <a:solidFill>
                  <a:schemeClr val="bg1"/>
                </a:solidFill>
              </a:rPr>
              <a:t>9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" name="Rectangle 10"/>
          <p:cNvSpPr/>
          <p:nvPr/>
        </p:nvSpPr>
        <p:spPr>
          <a:xfrm>
            <a:off x="7854121" y="6349550"/>
            <a:ext cx="87199" cy="43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0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29" name="Rectangle 10"/>
          <p:cNvSpPr/>
          <p:nvPr/>
        </p:nvSpPr>
        <p:spPr>
          <a:xfrm>
            <a:off x="7769099" y="6350412"/>
            <a:ext cx="87199" cy="43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0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30" name="Rectangle 10"/>
          <p:cNvSpPr/>
          <p:nvPr/>
        </p:nvSpPr>
        <p:spPr>
          <a:xfrm>
            <a:off x="7691778" y="6359862"/>
            <a:ext cx="87199" cy="4353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>
                <a:solidFill>
                  <a:schemeClr val="bg1"/>
                </a:solidFill>
              </a:rPr>
              <a:t>5V</a:t>
            </a:r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3" name="TextBox 5"/>
          <p:cNvSpPr txBox="1"/>
          <p:nvPr/>
        </p:nvSpPr>
        <p:spPr>
          <a:xfrm>
            <a:off x="227621" y="58954"/>
            <a:ext cx="1054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dirty="0"/>
              <a:t>로봇 팔</a:t>
            </a:r>
            <a:endParaRPr lang="en-US" sz="2100" dirty="0"/>
          </a:p>
        </p:txBody>
      </p:sp>
      <p:sp>
        <p:nvSpPr>
          <p:cNvPr id="5" name="Rectangle 7"/>
          <p:cNvSpPr/>
          <p:nvPr/>
        </p:nvSpPr>
        <p:spPr>
          <a:xfrm>
            <a:off x="100398" y="130210"/>
            <a:ext cx="127221" cy="5084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40"/>
          </a:p>
        </p:txBody>
      </p:sp>
      <p:sp>
        <p:nvSpPr>
          <p:cNvPr id="31" name="Rectangle 10"/>
          <p:cNvSpPr/>
          <p:nvPr/>
        </p:nvSpPr>
        <p:spPr>
          <a:xfrm>
            <a:off x="8155343" y="3296692"/>
            <a:ext cx="95920" cy="35982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2" name="Rectangle 48"/>
          <p:cNvSpPr/>
          <p:nvPr/>
        </p:nvSpPr>
        <p:spPr>
          <a:xfrm>
            <a:off x="8253369" y="3293186"/>
            <a:ext cx="95920" cy="359823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3" name="Rectangle 48"/>
          <p:cNvSpPr/>
          <p:nvPr/>
        </p:nvSpPr>
        <p:spPr>
          <a:xfrm>
            <a:off x="8448235" y="2667054"/>
            <a:ext cx="95920" cy="359823"/>
          </a:xfrm>
          <a:prstGeom prst="rect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80000"/>
              </a:lnSpc>
            </a:pPr>
            <a:r>
              <a:rPr lang="en-US" sz="1067" dirty="0" smtClean="0">
                <a:solidFill>
                  <a:schemeClr val="bg1"/>
                </a:solidFill>
              </a:rPr>
              <a:t>5V</a:t>
            </a:r>
          </a:p>
        </p:txBody>
      </p:sp>
      <p:sp>
        <p:nvSpPr>
          <p:cNvPr id="34" name="Rectangle 48"/>
          <p:cNvSpPr/>
          <p:nvPr/>
        </p:nvSpPr>
        <p:spPr>
          <a:xfrm>
            <a:off x="8361742" y="3293186"/>
            <a:ext cx="95920" cy="359823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80000"/>
              </a:lnSpc>
            </a:pPr>
            <a:r>
              <a:rPr lang="en-US" sz="1067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36" name="TextBox 3"/>
          <p:cNvSpPr txBox="1"/>
          <p:nvPr/>
        </p:nvSpPr>
        <p:spPr>
          <a:xfrm>
            <a:off x="7352242" y="752473"/>
            <a:ext cx="632122" cy="276999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TX – </a:t>
            </a:r>
            <a:r>
              <a:rPr lang="en-US" sz="1200" b="1" dirty="0">
                <a:solidFill>
                  <a:schemeClr val="accent6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37" name="TextBox 24"/>
          <p:cNvSpPr txBox="1"/>
          <p:nvPr/>
        </p:nvSpPr>
        <p:spPr>
          <a:xfrm>
            <a:off x="7353529" y="1037648"/>
            <a:ext cx="630835" cy="276999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RX – </a:t>
            </a:r>
            <a:r>
              <a:rPr lang="en-US" sz="1200" b="1" dirty="0">
                <a:solidFill>
                  <a:srgbClr val="0070C0"/>
                </a:solidFill>
              </a:rPr>
              <a:t>3 </a:t>
            </a:r>
          </a:p>
        </p:txBody>
      </p:sp>
      <p:sp>
        <p:nvSpPr>
          <p:cNvPr id="38" name="텍스트 상자 44"/>
          <p:cNvSpPr txBox="1"/>
          <p:nvPr/>
        </p:nvSpPr>
        <p:spPr>
          <a:xfrm>
            <a:off x="7540171" y="1788296"/>
            <a:ext cx="888385" cy="4154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050" dirty="0" smtClean="0"/>
              <a:t>블루루투스 </a:t>
            </a:r>
            <a:endParaRPr kumimoji="1" lang="en-US" altLang="ko-KR" sz="1050" dirty="0" smtClean="0"/>
          </a:p>
          <a:p>
            <a:pPr algn="ctr"/>
            <a:r>
              <a:rPr kumimoji="1" lang="ko-KR" altLang="en-US" sz="1050" dirty="0" smtClean="0"/>
              <a:t>통신</a:t>
            </a:r>
            <a:endParaRPr kumimoji="1" lang="ko-KR" altLang="en-US" sz="1050" dirty="0"/>
          </a:p>
        </p:txBody>
      </p:sp>
      <p:sp>
        <p:nvSpPr>
          <p:cNvPr id="39" name="Rectangle 3"/>
          <p:cNvSpPr/>
          <p:nvPr/>
        </p:nvSpPr>
        <p:spPr>
          <a:xfrm rot="19800000" flipH="1">
            <a:off x="7317154" y="3737601"/>
            <a:ext cx="70175" cy="2045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rgbClr val="FF0000"/>
                </a:solidFill>
              </a:rPr>
              <a:t>7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40" name="Rectangle 3"/>
          <p:cNvSpPr/>
          <p:nvPr/>
        </p:nvSpPr>
        <p:spPr>
          <a:xfrm rot="19800000" flipH="1">
            <a:off x="7182962" y="3508753"/>
            <a:ext cx="70175" cy="20454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6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1" name="Rectangle 3"/>
          <p:cNvSpPr/>
          <p:nvPr/>
        </p:nvSpPr>
        <p:spPr>
          <a:xfrm rot="19800000" flipH="1">
            <a:off x="7264486" y="3440149"/>
            <a:ext cx="70175" cy="2045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rgbClr val="FF0000"/>
                </a:solidFill>
              </a:rPr>
              <a:t>5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42" name="Rectangle 11"/>
          <p:cNvSpPr/>
          <p:nvPr/>
        </p:nvSpPr>
        <p:spPr>
          <a:xfrm>
            <a:off x="4695043" y="3203453"/>
            <a:ext cx="404080" cy="139267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099" tIns="38099" rIns="38099" bIns="38099" numCol="1" spcCol="26788" rtlCol="0" anchor="ctr">
            <a:spAutoFit/>
          </a:bodyPr>
          <a:lstStyle/>
          <a:p>
            <a:pPr defTabSz="438128"/>
            <a:r>
              <a:rPr lang="ko-KR" altLang="en-US" sz="825" dirty="0"/>
              <a:t>긴쪽</a:t>
            </a:r>
            <a:r>
              <a:rPr lang="en-US" altLang="ko-KR" sz="825" dirty="0"/>
              <a:t> </a:t>
            </a:r>
            <a:r>
              <a:rPr lang="en-US" altLang="ko-KR" sz="825" dirty="0">
                <a:solidFill>
                  <a:srgbClr val="FF0000"/>
                </a:solidFill>
              </a:rPr>
              <a:t>+</a:t>
            </a:r>
            <a:endParaRPr lang="en-US" sz="825" dirty="0">
              <a:solidFill>
                <a:srgbClr val="FF0000"/>
              </a:solidFill>
            </a:endParaRPr>
          </a:p>
        </p:txBody>
      </p:sp>
      <p:sp>
        <p:nvSpPr>
          <p:cNvPr id="43" name="Rectangle 3"/>
          <p:cNvSpPr/>
          <p:nvPr/>
        </p:nvSpPr>
        <p:spPr>
          <a:xfrm flipH="1">
            <a:off x="5029852" y="3641959"/>
            <a:ext cx="63796" cy="20454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000">
                <a:solidFill>
                  <a:schemeClr val="bg1"/>
                </a:solidFill>
              </a:rPr>
              <a:t>9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4" name="Rectangle 3"/>
          <p:cNvSpPr/>
          <p:nvPr/>
        </p:nvSpPr>
        <p:spPr>
          <a:xfrm rot="19800000" flipH="1">
            <a:off x="7222092" y="3797747"/>
            <a:ext cx="70175" cy="1859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8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891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87" y="1420151"/>
            <a:ext cx="8185416" cy="3986278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257602" y="331966"/>
            <a:ext cx="126911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50" dirty="0"/>
              <a:t>아두이노 전원</a:t>
            </a:r>
            <a:endParaRPr lang="en-US" sz="1350" dirty="0"/>
          </a:p>
        </p:txBody>
      </p:sp>
      <p:sp>
        <p:nvSpPr>
          <p:cNvPr id="4" name="TextBox 5"/>
          <p:cNvSpPr txBox="1"/>
          <p:nvPr/>
        </p:nvSpPr>
        <p:spPr>
          <a:xfrm>
            <a:off x="229800" y="0"/>
            <a:ext cx="1054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dirty="0"/>
              <a:t>로봇 팔</a:t>
            </a:r>
            <a:endParaRPr lang="en-US" sz="2100" dirty="0"/>
          </a:p>
        </p:txBody>
      </p:sp>
      <p:sp>
        <p:nvSpPr>
          <p:cNvPr id="5" name="Rectangle 7"/>
          <p:cNvSpPr/>
          <p:nvPr/>
        </p:nvSpPr>
        <p:spPr>
          <a:xfrm>
            <a:off x="102577" y="71256"/>
            <a:ext cx="127221" cy="5084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40"/>
          </a:p>
        </p:txBody>
      </p:sp>
      <p:sp>
        <p:nvSpPr>
          <p:cNvPr id="8" name="Rectangle 10"/>
          <p:cNvSpPr/>
          <p:nvPr/>
        </p:nvSpPr>
        <p:spPr>
          <a:xfrm>
            <a:off x="7263480" y="5289218"/>
            <a:ext cx="154480" cy="579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3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9" name="Rectangle 10"/>
          <p:cNvSpPr/>
          <p:nvPr/>
        </p:nvSpPr>
        <p:spPr>
          <a:xfrm>
            <a:off x="7411072" y="5288671"/>
            <a:ext cx="105512" cy="5794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500" dirty="0">
                <a:solidFill>
                  <a:schemeClr val="bg1"/>
                </a:solidFill>
              </a:rPr>
              <a:t>VIN</a:t>
            </a:r>
          </a:p>
        </p:txBody>
      </p:sp>
      <p:sp>
        <p:nvSpPr>
          <p:cNvPr id="10" name="Rectangle 10"/>
          <p:cNvSpPr/>
          <p:nvPr/>
        </p:nvSpPr>
        <p:spPr>
          <a:xfrm>
            <a:off x="4609991" y="1666616"/>
            <a:ext cx="127669" cy="152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>
                <a:solidFill>
                  <a:schemeClr val="bg1"/>
                </a:solidFill>
              </a:rPr>
              <a:t>+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14563" y="1472306"/>
            <a:ext cx="127669" cy="152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>
                <a:solidFill>
                  <a:schemeClr val="bg1"/>
                </a:solidFill>
              </a:rPr>
              <a:t>-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12755" y="1420151"/>
            <a:ext cx="90908" cy="400110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000">
                <a:solidFill>
                  <a:schemeClr val="bg1"/>
                </a:solidFill>
              </a:rPr>
              <a:t>9V</a:t>
            </a:r>
            <a:endParaRPr kumimoji="1"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576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707" y="1460884"/>
            <a:ext cx="8023547" cy="3938134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319071" y="407708"/>
            <a:ext cx="145065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50"/>
              <a:t>브레드보드 전원 </a:t>
            </a:r>
            <a:endParaRPr lang="en-US" sz="1350" dirty="0"/>
          </a:p>
        </p:txBody>
      </p:sp>
      <p:sp>
        <p:nvSpPr>
          <p:cNvPr id="4" name="TextBox 5"/>
          <p:cNvSpPr txBox="1"/>
          <p:nvPr/>
        </p:nvSpPr>
        <p:spPr>
          <a:xfrm>
            <a:off x="291269" y="75742"/>
            <a:ext cx="1054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dirty="0"/>
              <a:t>로봇 팔</a:t>
            </a:r>
            <a:endParaRPr lang="en-US" sz="2100" dirty="0"/>
          </a:p>
        </p:txBody>
      </p:sp>
      <p:sp>
        <p:nvSpPr>
          <p:cNvPr id="5" name="Rectangle 7"/>
          <p:cNvSpPr/>
          <p:nvPr/>
        </p:nvSpPr>
        <p:spPr>
          <a:xfrm>
            <a:off x="164046" y="146998"/>
            <a:ext cx="127221" cy="5084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40"/>
          </a:p>
        </p:txBody>
      </p:sp>
      <p:sp>
        <p:nvSpPr>
          <p:cNvPr id="6" name="Rectangle 10"/>
          <p:cNvSpPr/>
          <p:nvPr/>
        </p:nvSpPr>
        <p:spPr>
          <a:xfrm>
            <a:off x="7850680" y="5306908"/>
            <a:ext cx="79272" cy="526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7" name="Rectangle 10"/>
          <p:cNvSpPr/>
          <p:nvPr/>
        </p:nvSpPr>
        <p:spPr>
          <a:xfrm>
            <a:off x="7931270" y="5306908"/>
            <a:ext cx="95920" cy="52681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200" dirty="0">
                <a:solidFill>
                  <a:schemeClr val="bg1"/>
                </a:solidFill>
              </a:rPr>
              <a:t>VIN</a:t>
            </a:r>
          </a:p>
        </p:txBody>
      </p:sp>
      <p:sp>
        <p:nvSpPr>
          <p:cNvPr id="14" name="Rectangle 10"/>
          <p:cNvSpPr/>
          <p:nvPr/>
        </p:nvSpPr>
        <p:spPr>
          <a:xfrm>
            <a:off x="7768512" y="5306908"/>
            <a:ext cx="87200" cy="526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15" name="Rectangle 10"/>
          <p:cNvSpPr/>
          <p:nvPr/>
        </p:nvSpPr>
        <p:spPr>
          <a:xfrm>
            <a:off x="7687586" y="5306908"/>
            <a:ext cx="87200" cy="52681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200" dirty="0">
                <a:solidFill>
                  <a:schemeClr val="bg1"/>
                </a:solidFill>
              </a:rPr>
              <a:t>5V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528943" y="1477160"/>
            <a:ext cx="90908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9V</a:t>
            </a:r>
            <a:endParaRPr kumimoji="1" lang="ko-KR" altLang="en-US" sz="90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544234" y="3047515"/>
            <a:ext cx="90908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 dirty="0">
                <a:solidFill>
                  <a:schemeClr val="bg1"/>
                </a:solidFill>
              </a:rPr>
              <a:t>5V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" name="Rectangle 10"/>
          <p:cNvSpPr/>
          <p:nvPr/>
        </p:nvSpPr>
        <p:spPr>
          <a:xfrm>
            <a:off x="4608278" y="1473357"/>
            <a:ext cx="105512" cy="1678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>
                <a:solidFill>
                  <a:schemeClr val="bg1"/>
                </a:solidFill>
              </a:rPr>
              <a:t>-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8" name="Rectangle 10"/>
          <p:cNvSpPr/>
          <p:nvPr/>
        </p:nvSpPr>
        <p:spPr>
          <a:xfrm>
            <a:off x="4621069" y="1658986"/>
            <a:ext cx="105512" cy="1678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>
                <a:solidFill>
                  <a:schemeClr val="bg1"/>
                </a:solidFill>
              </a:rPr>
              <a:t>+</a:t>
            </a: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609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114" y="1942480"/>
            <a:ext cx="7153075" cy="3550724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263346" y="460873"/>
            <a:ext cx="158176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50" dirty="0"/>
              <a:t>피에조 부저 </a:t>
            </a:r>
            <a:r>
              <a:rPr lang="en-US" altLang="ko-KR" sz="1350" dirty="0"/>
              <a:t>(</a:t>
            </a:r>
            <a:r>
              <a:rPr lang="ko-KR" altLang="en-US" sz="1350" dirty="0"/>
              <a:t>삐익</a:t>
            </a:r>
            <a:r>
              <a:rPr lang="en-US" altLang="ko-KR" sz="1350" dirty="0"/>
              <a:t>)</a:t>
            </a:r>
            <a:r>
              <a:rPr lang="ko-KR" altLang="en-US" sz="1350" dirty="0"/>
              <a:t> </a:t>
            </a:r>
            <a:endParaRPr lang="en-US" sz="1350" dirty="0"/>
          </a:p>
        </p:txBody>
      </p:sp>
      <p:sp>
        <p:nvSpPr>
          <p:cNvPr id="4" name="TextBox 5"/>
          <p:cNvSpPr txBox="1"/>
          <p:nvPr/>
        </p:nvSpPr>
        <p:spPr>
          <a:xfrm>
            <a:off x="235544" y="128907"/>
            <a:ext cx="1054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dirty="0"/>
              <a:t>로봇 팔</a:t>
            </a:r>
            <a:endParaRPr lang="en-US" sz="2100" dirty="0"/>
          </a:p>
        </p:txBody>
      </p:sp>
      <p:sp>
        <p:nvSpPr>
          <p:cNvPr id="5" name="Rectangle 7"/>
          <p:cNvSpPr/>
          <p:nvPr/>
        </p:nvSpPr>
        <p:spPr>
          <a:xfrm>
            <a:off x="108321" y="200163"/>
            <a:ext cx="127221" cy="5084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40"/>
          </a:p>
        </p:txBody>
      </p:sp>
      <p:sp>
        <p:nvSpPr>
          <p:cNvPr id="6" name="Rectangle 10"/>
          <p:cNvSpPr/>
          <p:nvPr/>
        </p:nvSpPr>
        <p:spPr>
          <a:xfrm>
            <a:off x="7715068" y="5385666"/>
            <a:ext cx="116063" cy="526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7" name="Rectangle 10"/>
          <p:cNvSpPr/>
          <p:nvPr/>
        </p:nvSpPr>
        <p:spPr>
          <a:xfrm>
            <a:off x="7824687" y="5409065"/>
            <a:ext cx="95920" cy="47892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200" dirty="0">
                <a:solidFill>
                  <a:schemeClr val="bg1"/>
                </a:solidFill>
              </a:rPr>
              <a:t>VIN</a:t>
            </a:r>
          </a:p>
        </p:txBody>
      </p:sp>
      <p:sp>
        <p:nvSpPr>
          <p:cNvPr id="8" name="Rectangle 10"/>
          <p:cNvSpPr/>
          <p:nvPr/>
        </p:nvSpPr>
        <p:spPr>
          <a:xfrm>
            <a:off x="7619818" y="5385666"/>
            <a:ext cx="116063" cy="526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9" name="Rectangle 10"/>
          <p:cNvSpPr/>
          <p:nvPr/>
        </p:nvSpPr>
        <p:spPr>
          <a:xfrm>
            <a:off x="7538937" y="5385119"/>
            <a:ext cx="95920" cy="52681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200">
                <a:solidFill>
                  <a:schemeClr val="bg1"/>
                </a:solidFill>
              </a:rPr>
              <a:t>5V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Rectangle 3"/>
          <p:cNvSpPr/>
          <p:nvPr/>
        </p:nvSpPr>
        <p:spPr>
          <a:xfrm flipH="1">
            <a:off x="7603570" y="3927967"/>
            <a:ext cx="84912" cy="3623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>
                <a:solidFill>
                  <a:schemeClr val="bg1"/>
                </a:solidFill>
              </a:rPr>
              <a:t>9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" name="Rectangle 3"/>
          <p:cNvSpPr/>
          <p:nvPr/>
        </p:nvSpPr>
        <p:spPr>
          <a:xfrm flipH="1">
            <a:off x="5036326" y="3296211"/>
            <a:ext cx="70175" cy="1049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>
                <a:solidFill>
                  <a:schemeClr val="bg1"/>
                </a:solidFill>
              </a:rPr>
              <a:t>-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2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8221" y="1725930"/>
            <a:ext cx="904893" cy="1248741"/>
          </a:xfrm>
          <a:prstGeom prst="rect">
            <a:avLst/>
          </a:prstGeom>
        </p:spPr>
      </p:pic>
      <p:sp>
        <p:nvSpPr>
          <p:cNvPr id="13" name="Rectangle 11"/>
          <p:cNvSpPr/>
          <p:nvPr/>
        </p:nvSpPr>
        <p:spPr>
          <a:xfrm>
            <a:off x="741272" y="2248627"/>
            <a:ext cx="537831" cy="17868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099" tIns="38099" rIns="38099" bIns="38099" numCol="1" spcCol="26788" rtlCol="0" anchor="ctr">
            <a:spAutoFit/>
          </a:bodyPr>
          <a:lstStyle/>
          <a:p>
            <a:pPr defTabSz="438128"/>
            <a:r>
              <a:rPr lang="ko-KR" altLang="en-US" sz="1200" dirty="0"/>
              <a:t>긴쪽</a:t>
            </a:r>
            <a:r>
              <a:rPr lang="en-US" altLang="ko-KR" sz="1200" dirty="0"/>
              <a:t> </a:t>
            </a:r>
            <a:r>
              <a:rPr lang="en-US" altLang="ko-KR" sz="1200" dirty="0">
                <a:solidFill>
                  <a:srgbClr val="FF0000"/>
                </a:solidFill>
              </a:rPr>
              <a:t>+</a:t>
            </a:r>
            <a:endParaRPr lang="en-US" sz="1200" dirty="0">
              <a:solidFill>
                <a:srgbClr val="FF0000"/>
              </a:solidFill>
            </a:endParaRPr>
          </a:p>
        </p:txBody>
      </p:sp>
      <p:pic>
        <p:nvPicPr>
          <p:cNvPr id="1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09202" y="2344282"/>
            <a:ext cx="510788" cy="786593"/>
          </a:xfrm>
          <a:prstGeom prst="rect">
            <a:avLst/>
          </a:prstGeom>
        </p:spPr>
      </p:pic>
      <p:sp>
        <p:nvSpPr>
          <p:cNvPr id="15" name="Rectangle 11"/>
          <p:cNvSpPr/>
          <p:nvPr/>
        </p:nvSpPr>
        <p:spPr>
          <a:xfrm>
            <a:off x="5079094" y="2678158"/>
            <a:ext cx="367345" cy="13663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099" tIns="38099" rIns="38099" bIns="38099" numCol="1" spcCol="26788" rtlCol="0" anchor="ctr">
            <a:spAutoFit/>
          </a:bodyPr>
          <a:lstStyle/>
          <a:p>
            <a:pPr defTabSz="438128"/>
            <a:r>
              <a:rPr lang="ko-KR" altLang="en-US" sz="800" dirty="0"/>
              <a:t>긴쪽</a:t>
            </a:r>
            <a:r>
              <a:rPr lang="en-US" altLang="ko-KR" sz="800" dirty="0"/>
              <a:t> </a:t>
            </a:r>
            <a:r>
              <a:rPr lang="en-US" altLang="ko-KR" sz="800" dirty="0">
                <a:solidFill>
                  <a:srgbClr val="FF0000"/>
                </a:solidFill>
              </a:rPr>
              <a:t>+</a:t>
            </a:r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42215" y="1864139"/>
            <a:ext cx="90908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9V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342215" y="3328169"/>
            <a:ext cx="90908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 dirty="0">
                <a:solidFill>
                  <a:schemeClr val="bg1"/>
                </a:solidFill>
              </a:rPr>
              <a:t>5V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685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106" y="1911628"/>
            <a:ext cx="7366702" cy="3657513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346170" y="524668"/>
            <a:ext cx="209611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/>
              <a:t>8X8 LED Matrix</a:t>
            </a:r>
            <a:r>
              <a:rPr lang="ko-KR" altLang="en-US" sz="1350" dirty="0"/>
              <a:t> </a:t>
            </a:r>
            <a:r>
              <a:rPr lang="en-US" altLang="ko-KR" sz="1350" dirty="0"/>
              <a:t>(</a:t>
            </a:r>
            <a:r>
              <a:rPr lang="ko-KR" altLang="en-US" sz="1350" dirty="0"/>
              <a:t>전광판</a:t>
            </a:r>
            <a:r>
              <a:rPr lang="en-US" altLang="ko-KR" sz="1350" dirty="0"/>
              <a:t>)</a:t>
            </a:r>
            <a:r>
              <a:rPr lang="ko-KR" altLang="en-US" sz="1350" dirty="0"/>
              <a:t> </a:t>
            </a:r>
            <a:endParaRPr lang="en-US" sz="1350" dirty="0"/>
          </a:p>
        </p:txBody>
      </p:sp>
      <p:sp>
        <p:nvSpPr>
          <p:cNvPr id="4" name="TextBox 5"/>
          <p:cNvSpPr txBox="1"/>
          <p:nvPr/>
        </p:nvSpPr>
        <p:spPr>
          <a:xfrm>
            <a:off x="318368" y="192702"/>
            <a:ext cx="1054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dirty="0"/>
              <a:t>로봇 팔</a:t>
            </a:r>
            <a:endParaRPr lang="en-US" sz="2100" dirty="0"/>
          </a:p>
        </p:txBody>
      </p:sp>
      <p:sp>
        <p:nvSpPr>
          <p:cNvPr id="5" name="Rectangle 7"/>
          <p:cNvSpPr/>
          <p:nvPr/>
        </p:nvSpPr>
        <p:spPr>
          <a:xfrm>
            <a:off x="191145" y="263958"/>
            <a:ext cx="127221" cy="5084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40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46118" y="2320534"/>
            <a:ext cx="464352" cy="812167"/>
          </a:xfrm>
          <a:prstGeom prst="rect">
            <a:avLst/>
          </a:prstGeom>
        </p:spPr>
      </p:pic>
      <p:sp>
        <p:nvSpPr>
          <p:cNvPr id="7" name="Rectangle 11"/>
          <p:cNvSpPr/>
          <p:nvPr/>
        </p:nvSpPr>
        <p:spPr>
          <a:xfrm>
            <a:off x="5282414" y="2629045"/>
            <a:ext cx="444488" cy="12660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099" tIns="38099" rIns="38099" bIns="38099" numCol="1" spcCol="26788" rtlCol="0" anchor="ctr">
            <a:spAutoFit/>
          </a:bodyPr>
          <a:lstStyle/>
          <a:p>
            <a:pPr defTabSz="438128"/>
            <a:r>
              <a:rPr lang="ko-KR" altLang="en-US" sz="825" dirty="0"/>
              <a:t>긴쪽</a:t>
            </a:r>
            <a:r>
              <a:rPr lang="en-US" altLang="ko-KR" sz="825" dirty="0"/>
              <a:t> </a:t>
            </a:r>
            <a:r>
              <a:rPr lang="en-US" altLang="ko-KR" sz="825" dirty="0">
                <a:solidFill>
                  <a:srgbClr val="FF0000"/>
                </a:solidFill>
              </a:rPr>
              <a:t>+</a:t>
            </a:r>
            <a:endParaRPr lang="en-US" sz="825" dirty="0">
              <a:solidFill>
                <a:srgbClr val="FF0000"/>
              </a:solidFill>
            </a:endParaRPr>
          </a:p>
        </p:txBody>
      </p:sp>
      <p:sp>
        <p:nvSpPr>
          <p:cNvPr id="11" name="Rectangle 3"/>
          <p:cNvSpPr/>
          <p:nvPr/>
        </p:nvSpPr>
        <p:spPr>
          <a:xfrm flipH="1">
            <a:off x="5205457" y="3233500"/>
            <a:ext cx="70175" cy="1154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>
                <a:solidFill>
                  <a:schemeClr val="bg1"/>
                </a:solidFill>
              </a:rPr>
              <a:t>-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" name="Rectangle 3"/>
          <p:cNvSpPr/>
          <p:nvPr/>
        </p:nvSpPr>
        <p:spPr>
          <a:xfrm flipH="1">
            <a:off x="5276846" y="4402559"/>
            <a:ext cx="252371" cy="954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120" dirty="0">
                <a:solidFill>
                  <a:schemeClr val="bg1"/>
                </a:solidFill>
              </a:rPr>
              <a:t>11</a:t>
            </a:r>
            <a:endParaRPr lang="en-US" sz="1120" dirty="0">
              <a:solidFill>
                <a:schemeClr val="bg1"/>
              </a:solidFill>
            </a:endParaRPr>
          </a:p>
        </p:txBody>
      </p:sp>
      <p:sp>
        <p:nvSpPr>
          <p:cNvPr id="16" name="Rectangle 3"/>
          <p:cNvSpPr/>
          <p:nvPr/>
        </p:nvSpPr>
        <p:spPr>
          <a:xfrm flipH="1">
            <a:off x="5266009" y="4503913"/>
            <a:ext cx="252371" cy="11546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120" dirty="0">
                <a:solidFill>
                  <a:schemeClr val="bg1"/>
                </a:solidFill>
              </a:rPr>
              <a:t>12</a:t>
            </a:r>
            <a:endParaRPr lang="en-US" sz="1120" dirty="0">
              <a:solidFill>
                <a:schemeClr val="bg1"/>
              </a:solidFill>
            </a:endParaRPr>
          </a:p>
        </p:txBody>
      </p:sp>
      <p:sp>
        <p:nvSpPr>
          <p:cNvPr id="17" name="Rectangle 3"/>
          <p:cNvSpPr/>
          <p:nvPr/>
        </p:nvSpPr>
        <p:spPr>
          <a:xfrm flipH="1">
            <a:off x="5255171" y="4635155"/>
            <a:ext cx="252371" cy="1154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120" dirty="0">
                <a:solidFill>
                  <a:srgbClr val="FF0000"/>
                </a:solidFill>
              </a:rPr>
              <a:t>13</a:t>
            </a:r>
            <a:endParaRPr lang="en-US" sz="1120" dirty="0">
              <a:solidFill>
                <a:srgbClr val="FF0000"/>
              </a:solidFill>
            </a:endParaRPr>
          </a:p>
        </p:txBody>
      </p:sp>
      <p:sp>
        <p:nvSpPr>
          <p:cNvPr id="18" name="TextBox 3"/>
          <p:cNvSpPr txBox="1"/>
          <p:nvPr/>
        </p:nvSpPr>
        <p:spPr>
          <a:xfrm>
            <a:off x="2757320" y="3586697"/>
            <a:ext cx="724878" cy="683264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none" rtlCol="0">
            <a:spAutoFit/>
          </a:bodyPr>
          <a:lstStyle/>
          <a:p>
            <a:r>
              <a:rPr lang="en-US" sz="1280" b="1" dirty="0"/>
              <a:t>CLK-</a:t>
            </a:r>
            <a:r>
              <a:rPr lang="en-US" sz="1280" b="1" dirty="0">
                <a:solidFill>
                  <a:schemeClr val="accent2">
                    <a:lumMod val="75000"/>
                  </a:schemeClr>
                </a:solidFill>
              </a:rPr>
              <a:t>11</a:t>
            </a:r>
          </a:p>
          <a:p>
            <a:r>
              <a:rPr lang="en-US" sz="1280" b="1" dirty="0"/>
              <a:t>CS- </a:t>
            </a:r>
            <a:r>
              <a:rPr lang="en-US" sz="1280" b="1" dirty="0">
                <a:solidFill>
                  <a:srgbClr val="00B050"/>
                </a:solidFill>
              </a:rPr>
              <a:t>12</a:t>
            </a:r>
          </a:p>
          <a:p>
            <a:r>
              <a:rPr lang="en-US" sz="1280" b="1" dirty="0"/>
              <a:t>DIN –</a:t>
            </a:r>
            <a:r>
              <a:rPr lang="en-US" sz="1280" b="1" dirty="0">
                <a:solidFill>
                  <a:srgbClr val="FFC000"/>
                </a:solidFill>
              </a:rPr>
              <a:t>13</a:t>
            </a:r>
          </a:p>
        </p:txBody>
      </p:sp>
      <p:sp>
        <p:nvSpPr>
          <p:cNvPr id="19" name="TextBox 3"/>
          <p:cNvSpPr txBox="1"/>
          <p:nvPr/>
        </p:nvSpPr>
        <p:spPr>
          <a:xfrm>
            <a:off x="2879507" y="4800356"/>
            <a:ext cx="1260410" cy="289310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none" rtlCol="0">
            <a:spAutoFit/>
          </a:bodyPr>
          <a:lstStyle/>
          <a:p>
            <a:r>
              <a:rPr lang="en-US" sz="1280" b="1" dirty="0"/>
              <a:t>8X8 LED Matrix </a:t>
            </a:r>
            <a:endParaRPr lang="en-US" sz="1280" b="1" dirty="0">
              <a:solidFill>
                <a:srgbClr val="00B05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580368" y="3233766"/>
            <a:ext cx="8205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5V</a:t>
            </a:r>
            <a:endParaRPr kumimoji="1" lang="ko-KR" altLang="en-US" sz="90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34444" y="5232481"/>
            <a:ext cx="3562520" cy="461665"/>
          </a:xfrm>
          <a:prstGeom prst="rect">
            <a:avLst/>
          </a:prstGeom>
          <a:solidFill>
            <a:srgbClr val="FF0000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>
                <a:solidFill>
                  <a:schemeClr val="bg1"/>
                </a:solidFill>
              </a:rPr>
              <a:t>8X8 LED Matrix</a:t>
            </a:r>
            <a:r>
              <a:rPr kumimoji="1" lang="ko-KR" altLang="en-US" sz="1200">
                <a:solidFill>
                  <a:schemeClr val="bg1"/>
                </a:solidFill>
              </a:rPr>
              <a:t>에서 전원은 </a:t>
            </a:r>
            <a:r>
              <a:rPr kumimoji="1" lang="en-US" altLang="ko-KR" sz="1200">
                <a:solidFill>
                  <a:schemeClr val="bg1"/>
                </a:solidFill>
              </a:rPr>
              <a:t>9V </a:t>
            </a:r>
            <a:r>
              <a:rPr kumimoji="1" lang="ko-KR" altLang="en-US" sz="1200">
                <a:solidFill>
                  <a:schemeClr val="bg1"/>
                </a:solidFill>
              </a:rPr>
              <a:t>전압은 타기때문에</a:t>
            </a:r>
            <a:r>
              <a:rPr kumimoji="1" lang="en-US" altLang="ko-KR" sz="1200">
                <a:solidFill>
                  <a:schemeClr val="bg1"/>
                </a:solidFill>
              </a:rPr>
              <a:t>,</a:t>
            </a:r>
            <a:r>
              <a:rPr kumimoji="1" lang="ko-KR" altLang="en-US" sz="1200">
                <a:solidFill>
                  <a:schemeClr val="bg1"/>
                </a:solidFill>
              </a:rPr>
              <a:t> 꼭 전원은 </a:t>
            </a:r>
            <a:r>
              <a:rPr kumimoji="1" lang="en-US" altLang="ko-KR" sz="1200">
                <a:solidFill>
                  <a:schemeClr val="bg1"/>
                </a:solidFill>
              </a:rPr>
              <a:t>5V</a:t>
            </a:r>
            <a:r>
              <a:rPr kumimoji="1" lang="ko-KR" altLang="en-US" sz="1200">
                <a:solidFill>
                  <a:schemeClr val="bg1"/>
                </a:solidFill>
              </a:rPr>
              <a:t>로 연결해야 한다</a:t>
            </a:r>
            <a:r>
              <a:rPr kumimoji="1" lang="en-US" altLang="ko-KR" sz="1200">
                <a:solidFill>
                  <a:schemeClr val="bg1"/>
                </a:solidFill>
              </a:rPr>
              <a:t>.</a:t>
            </a:r>
            <a:r>
              <a:rPr kumimoji="1" lang="ko-KR" alt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3" name="Rectangle 3"/>
          <p:cNvSpPr/>
          <p:nvPr/>
        </p:nvSpPr>
        <p:spPr>
          <a:xfrm flipH="1">
            <a:off x="7835192" y="3888331"/>
            <a:ext cx="84913" cy="39860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9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4" name="Rectangle 3"/>
          <p:cNvSpPr/>
          <p:nvPr/>
        </p:nvSpPr>
        <p:spPr>
          <a:xfrm flipH="1">
            <a:off x="7471155" y="3891180"/>
            <a:ext cx="124320" cy="39860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rgbClr val="FF0000"/>
                </a:solidFill>
              </a:rPr>
              <a:t>13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5" name="Rectangle 3"/>
          <p:cNvSpPr/>
          <p:nvPr/>
        </p:nvSpPr>
        <p:spPr>
          <a:xfrm flipH="1">
            <a:off x="7662392" y="3891180"/>
            <a:ext cx="102744" cy="3986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11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7558625" y="3890717"/>
            <a:ext cx="116063" cy="39580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12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300309" y="4852259"/>
            <a:ext cx="193471" cy="107685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 smtClean="0">
                <a:solidFill>
                  <a:schemeClr val="bg1"/>
                </a:solidFill>
              </a:rPr>
              <a:t>+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303847" y="4744084"/>
            <a:ext cx="193471" cy="11845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 smtClean="0">
                <a:solidFill>
                  <a:schemeClr val="bg1"/>
                </a:solidFill>
              </a:rPr>
              <a:t>-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563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93" y="853799"/>
            <a:ext cx="8045672" cy="5506928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246698" y="553716"/>
            <a:ext cx="209611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50" dirty="0"/>
              <a:t>서보 모터 </a:t>
            </a:r>
            <a:r>
              <a:rPr lang="en-US" altLang="ko-KR" sz="1350" dirty="0"/>
              <a:t>(</a:t>
            </a:r>
            <a:r>
              <a:rPr lang="ko-KR" altLang="en-US" sz="1350" dirty="0"/>
              <a:t>팔 동작</a:t>
            </a:r>
            <a:r>
              <a:rPr lang="en-US" altLang="ko-KR" sz="1350" dirty="0"/>
              <a:t>)</a:t>
            </a:r>
            <a:r>
              <a:rPr lang="ko-KR" altLang="en-US" sz="1350" dirty="0"/>
              <a:t> </a:t>
            </a:r>
            <a:endParaRPr lang="en-US" sz="1350" dirty="0"/>
          </a:p>
        </p:txBody>
      </p:sp>
      <p:sp>
        <p:nvSpPr>
          <p:cNvPr id="4" name="TextBox 5"/>
          <p:cNvSpPr txBox="1"/>
          <p:nvPr/>
        </p:nvSpPr>
        <p:spPr>
          <a:xfrm>
            <a:off x="239880" y="180260"/>
            <a:ext cx="1054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dirty="0"/>
              <a:t>로봇 팔</a:t>
            </a:r>
            <a:endParaRPr lang="en-US" sz="2100" dirty="0"/>
          </a:p>
        </p:txBody>
      </p:sp>
      <p:sp>
        <p:nvSpPr>
          <p:cNvPr id="5" name="Rectangle 7"/>
          <p:cNvSpPr/>
          <p:nvPr/>
        </p:nvSpPr>
        <p:spPr>
          <a:xfrm>
            <a:off x="112657" y="251516"/>
            <a:ext cx="127221" cy="5084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40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7422" y="2871295"/>
            <a:ext cx="471319" cy="770836"/>
          </a:xfrm>
          <a:prstGeom prst="rect">
            <a:avLst/>
          </a:prstGeom>
        </p:spPr>
      </p:pic>
      <p:sp>
        <p:nvSpPr>
          <p:cNvPr id="7" name="Rectangle 11"/>
          <p:cNvSpPr/>
          <p:nvPr/>
        </p:nvSpPr>
        <p:spPr>
          <a:xfrm>
            <a:off x="5231396" y="3193410"/>
            <a:ext cx="367345" cy="12660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099" tIns="38099" rIns="38099" bIns="38099" numCol="1" spcCol="26788" rtlCol="0" anchor="ctr">
            <a:spAutoFit/>
          </a:bodyPr>
          <a:lstStyle/>
          <a:p>
            <a:pPr defTabSz="438128"/>
            <a:r>
              <a:rPr lang="ko-KR" altLang="en-US" sz="825" dirty="0"/>
              <a:t>긴쪽</a:t>
            </a:r>
            <a:r>
              <a:rPr lang="en-US" altLang="ko-KR" sz="825" dirty="0"/>
              <a:t> </a:t>
            </a:r>
            <a:r>
              <a:rPr lang="en-US" altLang="ko-KR" sz="825" dirty="0">
                <a:solidFill>
                  <a:srgbClr val="FF0000"/>
                </a:solidFill>
              </a:rPr>
              <a:t>+</a:t>
            </a:r>
            <a:endParaRPr lang="en-US" sz="825" dirty="0">
              <a:solidFill>
                <a:srgbClr val="FF0000"/>
              </a:solidFill>
            </a:endParaRPr>
          </a:p>
        </p:txBody>
      </p:sp>
      <p:sp>
        <p:nvSpPr>
          <p:cNvPr id="11" name="TextBox 3"/>
          <p:cNvSpPr txBox="1"/>
          <p:nvPr/>
        </p:nvSpPr>
        <p:spPr>
          <a:xfrm>
            <a:off x="4091863" y="4717121"/>
            <a:ext cx="724878" cy="683264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none" rtlCol="0">
            <a:spAutoFit/>
          </a:bodyPr>
          <a:lstStyle/>
          <a:p>
            <a:r>
              <a:rPr lang="en-US" sz="1280" b="1" dirty="0"/>
              <a:t>CLK-</a:t>
            </a:r>
            <a:r>
              <a:rPr lang="en-US" sz="1280" b="1" dirty="0">
                <a:solidFill>
                  <a:schemeClr val="accent2">
                    <a:lumMod val="75000"/>
                  </a:schemeClr>
                </a:solidFill>
              </a:rPr>
              <a:t>11</a:t>
            </a:r>
          </a:p>
          <a:p>
            <a:r>
              <a:rPr lang="en-US" sz="1280" b="1" dirty="0"/>
              <a:t>CS- </a:t>
            </a:r>
            <a:r>
              <a:rPr lang="en-US" sz="1280" b="1" dirty="0">
                <a:solidFill>
                  <a:srgbClr val="00B050"/>
                </a:solidFill>
              </a:rPr>
              <a:t>12</a:t>
            </a:r>
          </a:p>
          <a:p>
            <a:r>
              <a:rPr lang="en-US" sz="1280" b="1" dirty="0"/>
              <a:t>DIN –</a:t>
            </a:r>
            <a:r>
              <a:rPr lang="en-US" sz="1280" b="1" dirty="0">
                <a:solidFill>
                  <a:srgbClr val="FFC000"/>
                </a:solidFill>
              </a:rPr>
              <a:t>13</a:t>
            </a:r>
          </a:p>
        </p:txBody>
      </p:sp>
      <p:sp>
        <p:nvSpPr>
          <p:cNvPr id="12" name="TextBox 3"/>
          <p:cNvSpPr txBox="1"/>
          <p:nvPr/>
        </p:nvSpPr>
        <p:spPr>
          <a:xfrm>
            <a:off x="4048582" y="5591845"/>
            <a:ext cx="768159" cy="486287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none" rtlCol="0">
            <a:spAutoFit/>
          </a:bodyPr>
          <a:lstStyle/>
          <a:p>
            <a:r>
              <a:rPr lang="en-US" sz="1280" b="1" dirty="0"/>
              <a:t>8X8 LED </a:t>
            </a:r>
            <a:endParaRPr lang="en-US" sz="1280" b="1" dirty="0" smtClean="0"/>
          </a:p>
          <a:p>
            <a:pPr algn="ctr"/>
            <a:r>
              <a:rPr lang="en-US" sz="1280" b="1" dirty="0" smtClean="0"/>
              <a:t>Matrix </a:t>
            </a:r>
            <a:endParaRPr lang="en-US" sz="1280" b="1" dirty="0">
              <a:solidFill>
                <a:srgbClr val="00B050"/>
              </a:solidFill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8999" y="1437298"/>
            <a:ext cx="1086144" cy="3173005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918904" y="3959038"/>
            <a:ext cx="82051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 dirty="0">
                <a:solidFill>
                  <a:schemeClr val="bg1"/>
                </a:solidFill>
              </a:rPr>
              <a:t>5V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834287" y="2459431"/>
            <a:ext cx="8205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 dirty="0">
                <a:solidFill>
                  <a:schemeClr val="bg1"/>
                </a:solidFill>
              </a:rPr>
              <a:t>9V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8" name="Rectangle 3"/>
          <p:cNvSpPr/>
          <p:nvPr/>
        </p:nvSpPr>
        <p:spPr>
          <a:xfrm flipH="1">
            <a:off x="7973426" y="4550011"/>
            <a:ext cx="84913" cy="4384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9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9" name="Rectangle 3"/>
          <p:cNvSpPr/>
          <p:nvPr/>
        </p:nvSpPr>
        <p:spPr>
          <a:xfrm flipH="1">
            <a:off x="7609389" y="4552860"/>
            <a:ext cx="124320" cy="43846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rgbClr val="FF0000"/>
                </a:solidFill>
              </a:rPr>
              <a:t>13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0" name="Rectangle 3"/>
          <p:cNvSpPr/>
          <p:nvPr/>
        </p:nvSpPr>
        <p:spPr>
          <a:xfrm flipH="1">
            <a:off x="7800626" y="4552860"/>
            <a:ext cx="102744" cy="43846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11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1" name="Rectangle 10"/>
          <p:cNvSpPr/>
          <p:nvPr/>
        </p:nvSpPr>
        <p:spPr>
          <a:xfrm>
            <a:off x="7696859" y="4552537"/>
            <a:ext cx="116063" cy="43538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12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2" name="Rectangle 3"/>
          <p:cNvSpPr/>
          <p:nvPr/>
        </p:nvSpPr>
        <p:spPr>
          <a:xfrm flipH="1">
            <a:off x="8287993" y="4569284"/>
            <a:ext cx="84913" cy="39860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>
                <a:solidFill>
                  <a:schemeClr val="bg1"/>
                </a:solidFill>
              </a:rPr>
              <a:t>6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3" name="Rectangle 3"/>
          <p:cNvSpPr/>
          <p:nvPr/>
        </p:nvSpPr>
        <p:spPr>
          <a:xfrm flipH="1">
            <a:off x="8383055" y="4569284"/>
            <a:ext cx="84913" cy="39860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rgbClr val="FF0000"/>
                </a:solidFill>
              </a:rPr>
              <a:t>5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204382" y="1341601"/>
            <a:ext cx="8205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 dirty="0">
                <a:solidFill>
                  <a:schemeClr val="bg1"/>
                </a:solidFill>
              </a:rPr>
              <a:t>9V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204118" y="1360489"/>
            <a:ext cx="82051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 dirty="0">
                <a:solidFill>
                  <a:schemeClr val="bg1"/>
                </a:solidFill>
              </a:rPr>
              <a:t>5V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77834" y="1145045"/>
            <a:ext cx="262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smtClean="0">
                <a:solidFill>
                  <a:schemeClr val="bg1"/>
                </a:solidFill>
              </a:rPr>
              <a:t>하단</a:t>
            </a:r>
            <a:endParaRPr kumimoji="1" lang="ko-KR" altLang="en-US" sz="100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877570" y="1126157"/>
            <a:ext cx="262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dirty="0" smtClean="0">
                <a:solidFill>
                  <a:schemeClr val="bg1"/>
                </a:solidFill>
              </a:rPr>
              <a:t>중간</a:t>
            </a:r>
            <a:endParaRPr kumimoji="1"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55" name="Rectangle 10"/>
          <p:cNvSpPr/>
          <p:nvPr/>
        </p:nvSpPr>
        <p:spPr>
          <a:xfrm>
            <a:off x="8195780" y="6167272"/>
            <a:ext cx="105511" cy="47892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>
                <a:solidFill>
                  <a:schemeClr val="bg1"/>
                </a:solidFill>
              </a:rPr>
              <a:t>VIN</a:t>
            </a:r>
          </a:p>
        </p:txBody>
      </p:sp>
      <p:sp>
        <p:nvSpPr>
          <p:cNvPr id="56" name="Rectangle 10"/>
          <p:cNvSpPr/>
          <p:nvPr/>
        </p:nvSpPr>
        <p:spPr>
          <a:xfrm>
            <a:off x="8105601" y="6168135"/>
            <a:ext cx="105511" cy="4789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57" name="Rectangle 10"/>
          <p:cNvSpPr/>
          <p:nvPr/>
        </p:nvSpPr>
        <p:spPr>
          <a:xfrm>
            <a:off x="8020579" y="6168997"/>
            <a:ext cx="105511" cy="4789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58" name="Rectangle 10"/>
          <p:cNvSpPr/>
          <p:nvPr/>
        </p:nvSpPr>
        <p:spPr>
          <a:xfrm>
            <a:off x="7931148" y="6171916"/>
            <a:ext cx="87199" cy="47892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>
                <a:solidFill>
                  <a:schemeClr val="bg1"/>
                </a:solidFill>
              </a:rPr>
              <a:t>5V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60" name="Rectangle 3"/>
          <p:cNvSpPr/>
          <p:nvPr/>
        </p:nvSpPr>
        <p:spPr>
          <a:xfrm rot="19800000" flipH="1">
            <a:off x="7501951" y="3508753"/>
            <a:ext cx="70175" cy="20454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6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Rectangle 3"/>
          <p:cNvSpPr/>
          <p:nvPr/>
        </p:nvSpPr>
        <p:spPr>
          <a:xfrm rot="19800000" flipH="1">
            <a:off x="7583475" y="3440149"/>
            <a:ext cx="70175" cy="2045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rgbClr val="FF0000"/>
                </a:solidFill>
              </a:rPr>
              <a:t>5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068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004" y="763251"/>
            <a:ext cx="7737212" cy="5318572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373039" y="515477"/>
            <a:ext cx="209611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50" dirty="0"/>
              <a:t>서보 모터 </a:t>
            </a:r>
            <a:r>
              <a:rPr lang="en-US" altLang="ko-KR" sz="1350" dirty="0"/>
              <a:t>(</a:t>
            </a:r>
            <a:r>
              <a:rPr lang="ko-KR" altLang="en-US" sz="1350" dirty="0"/>
              <a:t>팔 동작</a:t>
            </a:r>
            <a:r>
              <a:rPr lang="en-US" altLang="ko-KR" sz="1350" dirty="0"/>
              <a:t>)</a:t>
            </a:r>
            <a:r>
              <a:rPr lang="ko-KR" altLang="en-US" sz="1350" dirty="0"/>
              <a:t> </a:t>
            </a:r>
            <a:endParaRPr lang="en-US" sz="1350" dirty="0"/>
          </a:p>
        </p:txBody>
      </p:sp>
      <p:sp>
        <p:nvSpPr>
          <p:cNvPr id="4" name="TextBox 5"/>
          <p:cNvSpPr txBox="1"/>
          <p:nvPr/>
        </p:nvSpPr>
        <p:spPr>
          <a:xfrm>
            <a:off x="345237" y="183511"/>
            <a:ext cx="1054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dirty="0"/>
              <a:t>로봇 팔</a:t>
            </a:r>
            <a:endParaRPr lang="en-US" sz="2100" dirty="0"/>
          </a:p>
        </p:txBody>
      </p:sp>
      <p:sp>
        <p:nvSpPr>
          <p:cNvPr id="5" name="Rectangle 7"/>
          <p:cNvSpPr/>
          <p:nvPr/>
        </p:nvSpPr>
        <p:spPr>
          <a:xfrm>
            <a:off x="218014" y="254767"/>
            <a:ext cx="127221" cy="5084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40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5285">
            <a:off x="5081643" y="2756961"/>
            <a:ext cx="464352" cy="793693"/>
          </a:xfrm>
          <a:prstGeom prst="rect">
            <a:avLst/>
          </a:prstGeom>
        </p:spPr>
      </p:pic>
      <p:sp>
        <p:nvSpPr>
          <p:cNvPr id="7" name="Rectangle 11"/>
          <p:cNvSpPr/>
          <p:nvPr/>
        </p:nvSpPr>
        <p:spPr>
          <a:xfrm>
            <a:off x="5059486" y="2982224"/>
            <a:ext cx="444488" cy="139267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099" tIns="38099" rIns="38099" bIns="38099" numCol="1" spcCol="26788" rtlCol="0" anchor="ctr">
            <a:spAutoFit/>
          </a:bodyPr>
          <a:lstStyle/>
          <a:p>
            <a:pPr defTabSz="438128"/>
            <a:r>
              <a:rPr lang="ko-KR" altLang="en-US" sz="825" dirty="0"/>
              <a:t>긴쪽</a:t>
            </a:r>
            <a:r>
              <a:rPr lang="en-US" altLang="ko-KR" sz="825" dirty="0"/>
              <a:t> </a:t>
            </a:r>
            <a:r>
              <a:rPr lang="en-US" altLang="ko-KR" sz="825" dirty="0">
                <a:solidFill>
                  <a:srgbClr val="FF0000"/>
                </a:solidFill>
              </a:rPr>
              <a:t>+</a:t>
            </a:r>
            <a:endParaRPr lang="en-US" sz="825" dirty="0">
              <a:solidFill>
                <a:srgbClr val="FF0000"/>
              </a:solidFill>
            </a:endParaRPr>
          </a:p>
        </p:txBody>
      </p:sp>
      <p:sp>
        <p:nvSpPr>
          <p:cNvPr id="11" name="TextBox 3"/>
          <p:cNvSpPr txBox="1"/>
          <p:nvPr/>
        </p:nvSpPr>
        <p:spPr>
          <a:xfrm>
            <a:off x="4133939" y="4658529"/>
            <a:ext cx="776490" cy="683264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square" rtlCol="0">
            <a:spAutoFit/>
          </a:bodyPr>
          <a:lstStyle/>
          <a:p>
            <a:r>
              <a:rPr lang="en-US" sz="1280" b="1" dirty="0"/>
              <a:t>CLK-</a:t>
            </a:r>
            <a:r>
              <a:rPr lang="en-US" sz="1280" b="1" dirty="0">
                <a:solidFill>
                  <a:schemeClr val="accent2">
                    <a:lumMod val="75000"/>
                  </a:schemeClr>
                </a:solidFill>
              </a:rPr>
              <a:t>11</a:t>
            </a:r>
          </a:p>
          <a:p>
            <a:r>
              <a:rPr lang="en-US" sz="1280" b="1" dirty="0"/>
              <a:t>CS- </a:t>
            </a:r>
            <a:r>
              <a:rPr lang="en-US" sz="1280" b="1" dirty="0">
                <a:solidFill>
                  <a:srgbClr val="00B050"/>
                </a:solidFill>
              </a:rPr>
              <a:t>12</a:t>
            </a:r>
          </a:p>
          <a:p>
            <a:r>
              <a:rPr lang="en-US" sz="1280" b="1" dirty="0"/>
              <a:t>DIN –</a:t>
            </a:r>
            <a:r>
              <a:rPr lang="en-US" sz="1280" b="1" dirty="0">
                <a:solidFill>
                  <a:srgbClr val="FFC000"/>
                </a:solidFill>
              </a:rPr>
              <a:t>13</a:t>
            </a:r>
          </a:p>
        </p:txBody>
      </p:sp>
      <p:sp>
        <p:nvSpPr>
          <p:cNvPr id="12" name="TextBox 3"/>
          <p:cNvSpPr txBox="1"/>
          <p:nvPr/>
        </p:nvSpPr>
        <p:spPr>
          <a:xfrm>
            <a:off x="4133939" y="5468664"/>
            <a:ext cx="768159" cy="486287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none" rtlCol="0">
            <a:spAutoFit/>
          </a:bodyPr>
          <a:lstStyle/>
          <a:p>
            <a:r>
              <a:rPr lang="en-US" sz="1280" b="1" dirty="0"/>
              <a:t>8X8 </a:t>
            </a:r>
            <a:r>
              <a:rPr lang="en-US" sz="1280" b="1"/>
              <a:t>LED </a:t>
            </a:r>
            <a:endParaRPr lang="en-US" sz="1280" b="1" smtClean="0"/>
          </a:p>
          <a:p>
            <a:pPr algn="ctr"/>
            <a:r>
              <a:rPr lang="en-US" sz="1280" b="1" dirty="0" smtClean="0"/>
              <a:t>Matrix </a:t>
            </a:r>
            <a:endParaRPr lang="en-US" sz="1280" b="1" dirty="0">
              <a:solidFill>
                <a:srgbClr val="00B050"/>
              </a:solidFill>
            </a:endParaRPr>
          </a:p>
        </p:txBody>
      </p:sp>
      <p:sp>
        <p:nvSpPr>
          <p:cNvPr id="13" name="Rectangle 3"/>
          <p:cNvSpPr/>
          <p:nvPr/>
        </p:nvSpPr>
        <p:spPr>
          <a:xfrm flipH="1">
            <a:off x="7788809" y="4329239"/>
            <a:ext cx="102744" cy="39860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9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4" name="Rectangle 3"/>
          <p:cNvSpPr/>
          <p:nvPr/>
        </p:nvSpPr>
        <p:spPr>
          <a:xfrm flipH="1">
            <a:off x="7461969" y="4332088"/>
            <a:ext cx="124320" cy="39860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rgbClr val="FF0000"/>
                </a:solidFill>
              </a:rPr>
              <a:t>13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5" name="Rectangle 3"/>
          <p:cNvSpPr/>
          <p:nvPr/>
        </p:nvSpPr>
        <p:spPr>
          <a:xfrm flipH="1">
            <a:off x="7653206" y="4332088"/>
            <a:ext cx="102744" cy="3986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11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6" name="Rectangle 10"/>
          <p:cNvSpPr/>
          <p:nvPr/>
        </p:nvSpPr>
        <p:spPr>
          <a:xfrm>
            <a:off x="7549439" y="4331625"/>
            <a:ext cx="116063" cy="39580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12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Rectangle 3"/>
          <p:cNvSpPr/>
          <p:nvPr/>
        </p:nvSpPr>
        <p:spPr>
          <a:xfrm flipH="1">
            <a:off x="8121719" y="4346700"/>
            <a:ext cx="84913" cy="3623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>
                <a:solidFill>
                  <a:schemeClr val="bg1"/>
                </a:solidFill>
              </a:rPr>
              <a:t>6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Rectangle 3"/>
          <p:cNvSpPr/>
          <p:nvPr/>
        </p:nvSpPr>
        <p:spPr>
          <a:xfrm flipH="1">
            <a:off x="8216781" y="4346700"/>
            <a:ext cx="84913" cy="36236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rgbClr val="FF0000"/>
                </a:solidFill>
              </a:rPr>
              <a:t>5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9" name="Rectangle 3"/>
          <p:cNvSpPr/>
          <p:nvPr/>
        </p:nvSpPr>
        <p:spPr>
          <a:xfrm flipH="1">
            <a:off x="7892016" y="4329239"/>
            <a:ext cx="102744" cy="3986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>
                <a:solidFill>
                  <a:schemeClr val="bg1"/>
                </a:solidFill>
              </a:rPr>
              <a:t>8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Rectangle 3"/>
          <p:cNvSpPr/>
          <p:nvPr/>
        </p:nvSpPr>
        <p:spPr>
          <a:xfrm flipH="1">
            <a:off x="8040718" y="4346700"/>
            <a:ext cx="84913" cy="36236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>
                <a:solidFill>
                  <a:srgbClr val="FF0000"/>
                </a:solidFill>
              </a:rPr>
              <a:t>7</a:t>
            </a:r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4" y="2192163"/>
            <a:ext cx="1086144" cy="3173005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682322" y="3776822"/>
            <a:ext cx="82051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5V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632714" y="2254946"/>
            <a:ext cx="8205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9V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178765" y="1169576"/>
            <a:ext cx="82051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5V</a:t>
            </a:r>
            <a:endParaRPr kumimoji="1" lang="ko-KR" altLang="en-US" sz="90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001351" y="1152716"/>
            <a:ext cx="8205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9V</a:t>
            </a:r>
            <a:endParaRPr kumimoji="1" lang="ko-KR" altLang="en-US" sz="90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669227" y="1210305"/>
            <a:ext cx="82051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5</a:t>
            </a:r>
            <a:r>
              <a:rPr kumimoji="1" lang="en-US" altLang="ko-KR" sz="900" smtClean="0">
                <a:solidFill>
                  <a:schemeClr val="bg1"/>
                </a:solidFill>
              </a:rPr>
              <a:t>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147972" y="1167773"/>
            <a:ext cx="8205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9V</a:t>
            </a:r>
            <a:endParaRPr kumimoji="1" lang="ko-KR" altLang="en-US" sz="90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275682" y="8202983"/>
            <a:ext cx="193471" cy="107685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 smtClean="0">
                <a:solidFill>
                  <a:schemeClr val="bg1"/>
                </a:solidFill>
              </a:rPr>
              <a:t>+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36" name="Rectangle 10"/>
          <p:cNvSpPr/>
          <p:nvPr/>
        </p:nvSpPr>
        <p:spPr>
          <a:xfrm>
            <a:off x="8036285" y="5912080"/>
            <a:ext cx="105511" cy="47892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>
                <a:solidFill>
                  <a:schemeClr val="bg1"/>
                </a:solidFill>
              </a:rPr>
              <a:t>VIN</a:t>
            </a:r>
          </a:p>
        </p:txBody>
      </p:sp>
      <p:sp>
        <p:nvSpPr>
          <p:cNvPr id="37" name="Rectangle 10"/>
          <p:cNvSpPr/>
          <p:nvPr/>
        </p:nvSpPr>
        <p:spPr>
          <a:xfrm>
            <a:off x="7946106" y="5912943"/>
            <a:ext cx="105511" cy="4789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38" name="Rectangle 10"/>
          <p:cNvSpPr/>
          <p:nvPr/>
        </p:nvSpPr>
        <p:spPr>
          <a:xfrm>
            <a:off x="7861084" y="5913805"/>
            <a:ext cx="105511" cy="4789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39" name="Rectangle 10"/>
          <p:cNvSpPr/>
          <p:nvPr/>
        </p:nvSpPr>
        <p:spPr>
          <a:xfrm>
            <a:off x="7771653" y="5916724"/>
            <a:ext cx="87199" cy="47892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>
                <a:solidFill>
                  <a:schemeClr val="bg1"/>
                </a:solidFill>
              </a:rPr>
              <a:t>5V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733895" y="1136578"/>
            <a:ext cx="262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smtClean="0">
                <a:solidFill>
                  <a:schemeClr val="bg1"/>
                </a:solidFill>
              </a:rPr>
              <a:t>하단</a:t>
            </a:r>
            <a:endParaRPr kumimoji="1" lang="ko-KR" altLang="en-US" sz="1000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877570" y="1126157"/>
            <a:ext cx="262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dirty="0" smtClean="0">
                <a:solidFill>
                  <a:schemeClr val="bg1"/>
                </a:solidFill>
              </a:rPr>
              <a:t>중간</a:t>
            </a:r>
            <a:endParaRPr kumimoji="1"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849376" y="1140916"/>
            <a:ext cx="262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smtClean="0">
                <a:solidFill>
                  <a:schemeClr val="bg1"/>
                </a:solidFill>
              </a:rPr>
              <a:t>상단</a:t>
            </a:r>
            <a:endParaRPr kumimoji="1"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360206" y="1210305"/>
            <a:ext cx="262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smtClean="0">
                <a:solidFill>
                  <a:schemeClr val="bg1"/>
                </a:solidFill>
              </a:rPr>
              <a:t>집게</a:t>
            </a:r>
            <a:endParaRPr kumimoji="1"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44" name="Rectangle 3"/>
          <p:cNvSpPr/>
          <p:nvPr/>
        </p:nvSpPr>
        <p:spPr>
          <a:xfrm rot="19800000" flipH="1">
            <a:off x="7508548" y="3546207"/>
            <a:ext cx="70175" cy="2045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 dirty="0">
                <a:solidFill>
                  <a:srgbClr val="FF0000"/>
                </a:solidFill>
              </a:rPr>
              <a:t>7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45" name="Rectangle 3"/>
          <p:cNvSpPr/>
          <p:nvPr/>
        </p:nvSpPr>
        <p:spPr>
          <a:xfrm rot="19800000" flipH="1">
            <a:off x="7413486" y="3606353"/>
            <a:ext cx="70175" cy="18595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200">
                <a:solidFill>
                  <a:schemeClr val="bg1"/>
                </a:solidFill>
              </a:rPr>
              <a:t>8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409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45652"/>
            <a:ext cx="8335926" cy="5619395"/>
          </a:xfrm>
          <a:prstGeom prst="rect">
            <a:avLst/>
          </a:prstGeom>
        </p:spPr>
      </p:pic>
      <p:sp>
        <p:nvSpPr>
          <p:cNvPr id="3" name="TextBox 6"/>
          <p:cNvSpPr txBox="1"/>
          <p:nvPr/>
        </p:nvSpPr>
        <p:spPr>
          <a:xfrm>
            <a:off x="276565" y="440595"/>
            <a:ext cx="209611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50" dirty="0"/>
              <a:t>블루투스 통신 </a:t>
            </a:r>
            <a:endParaRPr lang="en-US" sz="1350" dirty="0"/>
          </a:p>
        </p:txBody>
      </p:sp>
      <p:sp>
        <p:nvSpPr>
          <p:cNvPr id="4" name="TextBox 5"/>
          <p:cNvSpPr txBox="1"/>
          <p:nvPr/>
        </p:nvSpPr>
        <p:spPr>
          <a:xfrm>
            <a:off x="248763" y="108629"/>
            <a:ext cx="1054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dirty="0"/>
              <a:t>로봇 팔</a:t>
            </a:r>
            <a:endParaRPr lang="en-US" sz="2100" dirty="0"/>
          </a:p>
        </p:txBody>
      </p:sp>
      <p:sp>
        <p:nvSpPr>
          <p:cNvPr id="5" name="Rectangle 7"/>
          <p:cNvSpPr/>
          <p:nvPr/>
        </p:nvSpPr>
        <p:spPr>
          <a:xfrm>
            <a:off x="121540" y="179885"/>
            <a:ext cx="127221" cy="5084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40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8203" y="2850468"/>
            <a:ext cx="510787" cy="704882"/>
          </a:xfrm>
          <a:prstGeom prst="rect">
            <a:avLst/>
          </a:prstGeom>
        </p:spPr>
      </p:pic>
      <p:sp>
        <p:nvSpPr>
          <p:cNvPr id="7" name="Rectangle 11"/>
          <p:cNvSpPr/>
          <p:nvPr/>
        </p:nvSpPr>
        <p:spPr>
          <a:xfrm>
            <a:off x="4821778" y="3124215"/>
            <a:ext cx="404080" cy="139267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099" tIns="38099" rIns="38099" bIns="38099" numCol="1" spcCol="26788" rtlCol="0" anchor="ctr">
            <a:spAutoFit/>
          </a:bodyPr>
          <a:lstStyle/>
          <a:p>
            <a:pPr defTabSz="438128"/>
            <a:r>
              <a:rPr lang="ko-KR" altLang="en-US" sz="825" dirty="0"/>
              <a:t>긴쪽</a:t>
            </a:r>
            <a:r>
              <a:rPr lang="en-US" altLang="ko-KR" sz="825" dirty="0"/>
              <a:t> </a:t>
            </a:r>
            <a:r>
              <a:rPr lang="en-US" altLang="ko-KR" sz="825" dirty="0">
                <a:solidFill>
                  <a:srgbClr val="FF0000"/>
                </a:solidFill>
              </a:rPr>
              <a:t>+</a:t>
            </a:r>
            <a:endParaRPr lang="en-US" sz="825" dirty="0">
              <a:solidFill>
                <a:srgbClr val="FF0000"/>
              </a:solidFill>
            </a:endParaRPr>
          </a:p>
        </p:txBody>
      </p:sp>
      <p:sp>
        <p:nvSpPr>
          <p:cNvPr id="8" name="Rectangle 3"/>
          <p:cNvSpPr/>
          <p:nvPr/>
        </p:nvSpPr>
        <p:spPr>
          <a:xfrm flipH="1">
            <a:off x="7613149" y="4474302"/>
            <a:ext cx="93404" cy="39860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9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9" name="Rectangle 3"/>
          <p:cNvSpPr/>
          <p:nvPr/>
        </p:nvSpPr>
        <p:spPr>
          <a:xfrm flipH="1">
            <a:off x="7275451" y="4474302"/>
            <a:ext cx="113018" cy="43846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rgbClr val="FF0000"/>
                </a:solidFill>
              </a:rPr>
              <a:t>13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0" name="Rectangle 3"/>
          <p:cNvSpPr/>
          <p:nvPr/>
        </p:nvSpPr>
        <p:spPr>
          <a:xfrm flipH="1">
            <a:off x="7465707" y="4474302"/>
            <a:ext cx="93404" cy="43846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11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62545" y="4474302"/>
            <a:ext cx="105512" cy="43538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12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2" name="Rectangle 3"/>
          <p:cNvSpPr/>
          <p:nvPr/>
        </p:nvSpPr>
        <p:spPr>
          <a:xfrm flipH="1">
            <a:off x="7936884" y="4483729"/>
            <a:ext cx="70176" cy="3623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>
                <a:solidFill>
                  <a:schemeClr val="bg1"/>
                </a:solidFill>
              </a:rPr>
              <a:t>6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" name="Rectangle 3"/>
          <p:cNvSpPr/>
          <p:nvPr/>
        </p:nvSpPr>
        <p:spPr>
          <a:xfrm flipH="1">
            <a:off x="8016455" y="4483729"/>
            <a:ext cx="70176" cy="36236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rgbClr val="FF0000"/>
                </a:solidFill>
              </a:rPr>
              <a:t>5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4" name="Rectangle 3"/>
          <p:cNvSpPr/>
          <p:nvPr/>
        </p:nvSpPr>
        <p:spPr>
          <a:xfrm flipH="1">
            <a:off x="7710292" y="4474302"/>
            <a:ext cx="93404" cy="3986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>
                <a:solidFill>
                  <a:schemeClr val="bg1"/>
                </a:solidFill>
              </a:rPr>
              <a:t>8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5" name="Rectangle 3"/>
          <p:cNvSpPr/>
          <p:nvPr/>
        </p:nvSpPr>
        <p:spPr>
          <a:xfrm flipH="1">
            <a:off x="7860741" y="4483729"/>
            <a:ext cx="70176" cy="36236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>
                <a:solidFill>
                  <a:srgbClr val="FF0000"/>
                </a:solidFill>
              </a:rPr>
              <a:t>7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6" name="Rectangle 3"/>
          <p:cNvSpPr/>
          <p:nvPr/>
        </p:nvSpPr>
        <p:spPr>
          <a:xfrm>
            <a:off x="8268487" y="4483729"/>
            <a:ext cx="68129" cy="39580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2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Rectangle 48"/>
          <p:cNvSpPr/>
          <p:nvPr/>
        </p:nvSpPr>
        <p:spPr>
          <a:xfrm>
            <a:off x="8164500" y="4477663"/>
            <a:ext cx="87200" cy="395804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altLang="ko-KR" sz="1600">
                <a:solidFill>
                  <a:schemeClr val="bg1"/>
                </a:solidFill>
              </a:rPr>
              <a:t>3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Rectangle 10"/>
          <p:cNvSpPr/>
          <p:nvPr/>
        </p:nvSpPr>
        <p:spPr>
          <a:xfrm>
            <a:off x="8036339" y="3357452"/>
            <a:ext cx="95920" cy="16786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9" name="Rectangle 48"/>
          <p:cNvSpPr/>
          <p:nvPr/>
        </p:nvSpPr>
        <p:spPr>
          <a:xfrm>
            <a:off x="8134364" y="3353946"/>
            <a:ext cx="95920" cy="167861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Rectangle 48"/>
          <p:cNvSpPr/>
          <p:nvPr/>
        </p:nvSpPr>
        <p:spPr>
          <a:xfrm>
            <a:off x="8361598" y="3274320"/>
            <a:ext cx="95920" cy="327112"/>
          </a:xfrm>
          <a:prstGeom prst="rect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80000"/>
              </a:lnSpc>
            </a:pPr>
            <a:r>
              <a:rPr lang="en-US" sz="1067" dirty="0" smtClean="0">
                <a:solidFill>
                  <a:schemeClr val="bg1"/>
                </a:solidFill>
              </a:rPr>
              <a:t>5V</a:t>
            </a:r>
            <a:endParaRPr lang="en-US" sz="1067" dirty="0">
              <a:solidFill>
                <a:schemeClr val="bg1"/>
              </a:solidFill>
            </a:endParaRPr>
          </a:p>
        </p:txBody>
      </p:sp>
      <p:sp>
        <p:nvSpPr>
          <p:cNvPr id="21" name="Rectangle 48"/>
          <p:cNvSpPr/>
          <p:nvPr/>
        </p:nvSpPr>
        <p:spPr>
          <a:xfrm>
            <a:off x="8242738" y="3239972"/>
            <a:ext cx="95920" cy="395808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80000"/>
              </a:lnSpc>
            </a:pPr>
            <a:r>
              <a:rPr lang="en-US" sz="1067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22" name="TextBox 3"/>
          <p:cNvSpPr txBox="1"/>
          <p:nvPr/>
        </p:nvSpPr>
        <p:spPr>
          <a:xfrm>
            <a:off x="8276035" y="1760711"/>
            <a:ext cx="577711" cy="276999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/>
              <a:t>TX – </a:t>
            </a:r>
            <a:r>
              <a:rPr lang="en-US" sz="1200" b="1" dirty="0">
                <a:solidFill>
                  <a:schemeClr val="accent6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23" name="TextBox 24"/>
          <p:cNvSpPr txBox="1"/>
          <p:nvPr/>
        </p:nvSpPr>
        <p:spPr>
          <a:xfrm>
            <a:off x="8262171" y="2037710"/>
            <a:ext cx="573486" cy="189195"/>
          </a:xfrm>
          <a:prstGeom prst="rect">
            <a:avLst/>
          </a:prstGeom>
          <a:solidFill>
            <a:schemeClr val="bg1"/>
          </a:solidFill>
          <a:ln>
            <a:solidFill>
              <a:srgbClr val="1F497D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/>
              <a:t>RX – </a:t>
            </a:r>
            <a:r>
              <a:rPr lang="en-US" sz="1200" b="1" dirty="0">
                <a:solidFill>
                  <a:srgbClr val="0070C0"/>
                </a:solidFill>
              </a:rPr>
              <a:t>3 </a:t>
            </a:r>
          </a:p>
        </p:txBody>
      </p:sp>
      <p:sp>
        <p:nvSpPr>
          <p:cNvPr id="24" name="텍스트 상자 44"/>
          <p:cNvSpPr txBox="1"/>
          <p:nvPr/>
        </p:nvSpPr>
        <p:spPr>
          <a:xfrm>
            <a:off x="7416164" y="1709072"/>
            <a:ext cx="723275" cy="4154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050" dirty="0" smtClean="0"/>
              <a:t>블루투스</a:t>
            </a:r>
            <a:endParaRPr kumimoji="1" lang="en-US" altLang="ko-KR" sz="1050" dirty="0"/>
          </a:p>
          <a:p>
            <a:pPr algn="ctr"/>
            <a:r>
              <a:rPr kumimoji="1" lang="ko-KR" altLang="en-US" sz="1050" dirty="0" smtClean="0"/>
              <a:t>통신</a:t>
            </a:r>
            <a:endParaRPr kumimoji="1" lang="ko-KR" altLang="en-US" sz="1050" dirty="0"/>
          </a:p>
        </p:txBody>
      </p:sp>
      <p:sp>
        <p:nvSpPr>
          <p:cNvPr id="26" name="TextBox 25"/>
          <p:cNvSpPr txBox="1"/>
          <p:nvPr/>
        </p:nvSpPr>
        <p:spPr>
          <a:xfrm>
            <a:off x="5807927" y="1293156"/>
            <a:ext cx="82051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5V</a:t>
            </a:r>
            <a:endParaRPr kumimoji="1" lang="ko-KR" altLang="en-US" sz="90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630513" y="1276296"/>
            <a:ext cx="8205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9V</a:t>
            </a:r>
            <a:endParaRPr kumimoji="1" lang="ko-KR" altLang="en-US" sz="90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37999" y="1432458"/>
            <a:ext cx="82051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5</a:t>
            </a:r>
            <a:r>
              <a:rPr kumimoji="1" lang="en-US" altLang="ko-KR" sz="900" smtClean="0">
                <a:solidFill>
                  <a:schemeClr val="bg1"/>
                </a:solidFill>
              </a:rPr>
              <a:t>V</a:t>
            </a:r>
            <a:endParaRPr kumimoji="1"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777134" y="1291353"/>
            <a:ext cx="8205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900">
                <a:solidFill>
                  <a:schemeClr val="bg1"/>
                </a:solidFill>
              </a:rPr>
              <a:t>9V</a:t>
            </a:r>
            <a:endParaRPr kumimoji="1" lang="ko-KR" altLang="en-US" sz="900">
              <a:solidFill>
                <a:schemeClr val="bg1"/>
              </a:solidFill>
            </a:endParaRPr>
          </a:p>
        </p:txBody>
      </p:sp>
      <p:sp>
        <p:nvSpPr>
          <p:cNvPr id="32" name="Rectangle 10"/>
          <p:cNvSpPr/>
          <p:nvPr/>
        </p:nvSpPr>
        <p:spPr>
          <a:xfrm>
            <a:off x="7825406" y="6219583"/>
            <a:ext cx="105511" cy="47892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>
                <a:solidFill>
                  <a:schemeClr val="bg1"/>
                </a:solidFill>
              </a:rPr>
              <a:t>VIN</a:t>
            </a:r>
          </a:p>
        </p:txBody>
      </p:sp>
      <p:sp>
        <p:nvSpPr>
          <p:cNvPr id="33" name="Rectangle 10"/>
          <p:cNvSpPr/>
          <p:nvPr/>
        </p:nvSpPr>
        <p:spPr>
          <a:xfrm>
            <a:off x="7735227" y="6220446"/>
            <a:ext cx="105511" cy="4789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34" name="Rectangle 10"/>
          <p:cNvSpPr/>
          <p:nvPr/>
        </p:nvSpPr>
        <p:spPr>
          <a:xfrm>
            <a:off x="7639572" y="6221308"/>
            <a:ext cx="105511" cy="4789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05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35" name="Rectangle 10"/>
          <p:cNvSpPr/>
          <p:nvPr/>
        </p:nvSpPr>
        <p:spPr>
          <a:xfrm>
            <a:off x="7560774" y="6224227"/>
            <a:ext cx="87199" cy="47892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1100" dirty="0">
                <a:solidFill>
                  <a:schemeClr val="bg1"/>
                </a:solidFill>
              </a:rPr>
              <a:t>5V</a:t>
            </a:r>
          </a:p>
        </p:txBody>
      </p:sp>
      <p:sp>
        <p:nvSpPr>
          <p:cNvPr id="36" name="Rectangle 10"/>
          <p:cNvSpPr/>
          <p:nvPr/>
        </p:nvSpPr>
        <p:spPr>
          <a:xfrm>
            <a:off x="7299697" y="6219583"/>
            <a:ext cx="87199" cy="47892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398" tIns="48766" rIns="38398" bIns="48766" rtlCol="0" anchor="ctr"/>
          <a:lstStyle/>
          <a:p>
            <a:pPr algn="ctr">
              <a:lnSpc>
                <a:spcPct val="70000"/>
              </a:lnSpc>
            </a:pPr>
            <a:r>
              <a:rPr lang="en-US" sz="900" dirty="0" smtClean="0">
                <a:solidFill>
                  <a:schemeClr val="bg1"/>
                </a:solidFill>
              </a:rPr>
              <a:t>IOREF</a:t>
            </a:r>
            <a:endParaRPr 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597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1479</TotalTime>
  <Words>331</Words>
  <Application>Microsoft Macintosh PowerPoint</Application>
  <PresentationFormat>화면 슬라이드 쇼(4:3)</PresentationFormat>
  <Paragraphs>209</Paragraphs>
  <Slides>16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맑은 고딕</vt:lpstr>
      <vt:lpstr>Apple SD 산돌고딕 Neo 옅은체</vt:lpstr>
      <vt:lpstr>Calibri</vt:lpstr>
      <vt:lpstr>Calibri Light</vt:lpstr>
      <vt:lpstr>Nanum Gothic</vt:lpstr>
      <vt:lpstr>Arial</vt:lpstr>
      <vt:lpstr>Office 테마</vt:lpstr>
      <vt:lpstr>로봇팔 회로도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로봇팔 회로도 </dc:title>
  <dc:creator>Microsoft Office 사용자</dc:creator>
  <cp:lastModifiedBy>Microsoft Office 사용자</cp:lastModifiedBy>
  <cp:revision>36</cp:revision>
  <dcterms:created xsi:type="dcterms:W3CDTF">2018-07-28T08:03:46Z</dcterms:created>
  <dcterms:modified xsi:type="dcterms:W3CDTF">2018-09-27T03:25:02Z</dcterms:modified>
</cp:coreProperties>
</file>

<file path=docProps/thumbnail.jpeg>
</file>